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9" r:id="rId3"/>
    <p:sldId id="260" r:id="rId4"/>
    <p:sldId id="263" r:id="rId5"/>
    <p:sldId id="262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58" r:id="rId14"/>
  </p:sldIdLst>
  <p:sldSz cx="9144000" cy="5715000" type="screen16x1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C81A"/>
    <a:srgbClr val="741517"/>
    <a:srgbClr val="9F1B1E"/>
    <a:srgbClr val="CF1C20"/>
    <a:srgbClr val="C050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8" autoAdjust="0"/>
    <p:restoredTop sz="94660"/>
  </p:normalViewPr>
  <p:slideViewPr>
    <p:cSldViewPr>
      <p:cViewPr varScale="1">
        <p:scale>
          <a:sx n="95" d="100"/>
          <a:sy n="95" d="100"/>
        </p:scale>
        <p:origin x="84" y="44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168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2A19D5-BFFF-914D-9C2C-0D29AB240B46}" type="doc">
      <dgm:prSet loTypeId="urn:microsoft.com/office/officeart/2005/8/layout/hChevron3" loCatId="process" qsTypeId="urn:microsoft.com/office/officeart/2005/8/quickstyle/simple4" qsCatId="simple" csTypeId="urn:microsoft.com/office/officeart/2005/8/colors/accent1_2" csCatId="accent1" phldr="1"/>
      <dgm:spPr/>
    </dgm:pt>
    <dgm:pt modelId="{5FB4CFEF-7B06-1E41-A3A6-7176B75EFE03}">
      <dgm:prSet phldrT="[Text]" custT="1"/>
      <dgm:spPr>
        <a:solidFill>
          <a:srgbClr val="CF1C20"/>
        </a:solidFill>
        <a:effectLst/>
      </dgm:spPr>
      <dgm:t>
        <a:bodyPr/>
        <a:lstStyle/>
        <a:p>
          <a:pPr algn="l"/>
          <a:r>
            <a:rPr lang="en-US" sz="1200" dirty="0" smtClean="0">
              <a:solidFill>
                <a:schemeClr val="bg1"/>
              </a:solidFill>
            </a:rPr>
            <a:t>                Never Stand Still</a:t>
          </a:r>
          <a:endParaRPr lang="en-US" sz="1200" dirty="0">
            <a:solidFill>
              <a:schemeClr val="bg1"/>
            </a:solidFill>
          </a:endParaRPr>
        </a:p>
      </dgm:t>
    </dgm:pt>
    <dgm:pt modelId="{985D126F-CC99-3343-9F87-317E356E06B7}" type="parTrans" cxnId="{032800CB-79D4-4041-9231-7AEE9D0AF4BB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D0459C4A-A480-6A44-A7C9-FFD118D9645B}" type="sibTrans" cxnId="{032800CB-79D4-4041-9231-7AEE9D0AF4BB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E767A6E8-40B9-254F-B50B-76EC2D3138C1}">
      <dgm:prSet phldrT="[Text]" custT="1"/>
      <dgm:spPr>
        <a:solidFill>
          <a:srgbClr val="9F1B1E"/>
        </a:solidFill>
        <a:effectLst/>
      </dgm:spPr>
      <dgm:t>
        <a:bodyPr/>
        <a:lstStyle/>
        <a:p>
          <a:pPr algn="l"/>
          <a:r>
            <a:rPr lang="en-US" sz="1200" dirty="0" smtClean="0">
              <a:solidFill>
                <a:schemeClr val="bg1"/>
              </a:solidFill>
            </a:rPr>
            <a:t>       Faculty of Science</a:t>
          </a:r>
          <a:endParaRPr lang="en-US" sz="1200" dirty="0">
            <a:solidFill>
              <a:schemeClr val="bg1"/>
            </a:solidFill>
          </a:endParaRPr>
        </a:p>
      </dgm:t>
    </dgm:pt>
    <dgm:pt modelId="{2D4819B0-0247-D14B-B752-8D55FC589261}" type="parTrans" cxnId="{FCCBEAF6-4F37-D040-B110-B563E88D57A6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BCC1DE80-57B2-A948-A1A6-71631D703647}" type="sibTrans" cxnId="{FCCBEAF6-4F37-D040-B110-B563E88D57A6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33F57961-8F68-394A-B6A5-2FFE71840465}">
      <dgm:prSet phldrT="[Text]" custT="1"/>
      <dgm:spPr>
        <a:solidFill>
          <a:srgbClr val="741517"/>
        </a:solidFill>
        <a:effectLst/>
      </dgm:spPr>
      <dgm:t>
        <a:bodyPr/>
        <a:lstStyle/>
        <a:p>
          <a:pPr algn="l"/>
          <a:r>
            <a:rPr lang="en-US" sz="1200" dirty="0" smtClean="0">
              <a:solidFill>
                <a:schemeClr val="bg1"/>
              </a:solidFill>
            </a:rPr>
            <a:t>      Mathematics and Statistics</a:t>
          </a:r>
          <a:endParaRPr lang="en-US" sz="1200" dirty="0">
            <a:solidFill>
              <a:schemeClr val="bg1"/>
            </a:solidFill>
          </a:endParaRPr>
        </a:p>
      </dgm:t>
    </dgm:pt>
    <dgm:pt modelId="{19374DF3-E27A-5F48-B417-CE2CEC6003D2}" type="parTrans" cxnId="{C5CF0577-EA68-E94E-A641-C9B2718AE2E9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78C4EB89-9CC8-154F-B4D5-356B63C80819}" type="sibTrans" cxnId="{C5CF0577-EA68-E94E-A641-C9B2718AE2E9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577D7C44-A720-FC44-ABC1-288219511FFF}" type="pres">
      <dgm:prSet presAssocID="{B12A19D5-BFFF-914D-9C2C-0D29AB240B46}" presName="Name0" presStyleCnt="0">
        <dgm:presLayoutVars>
          <dgm:dir/>
          <dgm:resizeHandles val="exact"/>
        </dgm:presLayoutVars>
      </dgm:prSet>
      <dgm:spPr/>
    </dgm:pt>
    <dgm:pt modelId="{7410FB06-971B-714D-AC6E-313A2D7A21AC}" type="pres">
      <dgm:prSet presAssocID="{5FB4CFEF-7B06-1E41-A3A6-7176B75EFE03}" presName="parTxOnly" presStyleLbl="node1" presStyleIdx="0" presStyleCnt="3" custScaleX="65239" custLinFactNeighborX="-792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AB3937-7D02-5D4C-A24A-E47FC1530869}" type="pres">
      <dgm:prSet presAssocID="{D0459C4A-A480-6A44-A7C9-FFD118D9645B}" presName="parSpace" presStyleCnt="0"/>
      <dgm:spPr/>
    </dgm:pt>
    <dgm:pt modelId="{B1A2457C-2E5B-A04B-975A-BB9864A48692}" type="pres">
      <dgm:prSet presAssocID="{E767A6E8-40B9-254F-B50B-76EC2D3138C1}" presName="parTxOnly" presStyleLbl="node1" presStyleIdx="1" presStyleCnt="3" custScaleX="61220" custLinFactNeighborX="-147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837185-2450-574F-8BD2-1680AF87F5BE}" type="pres">
      <dgm:prSet presAssocID="{BCC1DE80-57B2-A948-A1A6-71631D703647}" presName="parSpace" presStyleCnt="0"/>
      <dgm:spPr/>
    </dgm:pt>
    <dgm:pt modelId="{3F574CDF-2082-4D42-9C2F-D2C3D83E5043}" type="pres">
      <dgm:prSet presAssocID="{33F57961-8F68-394A-B6A5-2FFE71840465}" presName="parTxOnly" presStyleLbl="node1" presStyleIdx="2" presStyleCnt="3" custScaleX="87954" custLinFactNeighborX="8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8A94291-0E7B-BE4A-8EFB-F920AD42A2A5}" type="presOf" srcId="{B12A19D5-BFFF-914D-9C2C-0D29AB240B46}" destId="{577D7C44-A720-FC44-ABC1-288219511FFF}" srcOrd="0" destOrd="0" presId="urn:microsoft.com/office/officeart/2005/8/layout/hChevron3"/>
    <dgm:cxn modelId="{993772AA-F2B1-8945-A81A-017CB4684261}" type="presOf" srcId="{33F57961-8F68-394A-B6A5-2FFE71840465}" destId="{3F574CDF-2082-4D42-9C2F-D2C3D83E5043}" srcOrd="0" destOrd="0" presId="urn:microsoft.com/office/officeart/2005/8/layout/hChevron3"/>
    <dgm:cxn modelId="{B3E883DD-06A0-454B-BC29-2CD18175AE14}" type="presOf" srcId="{5FB4CFEF-7B06-1E41-A3A6-7176B75EFE03}" destId="{7410FB06-971B-714D-AC6E-313A2D7A21AC}" srcOrd="0" destOrd="0" presId="urn:microsoft.com/office/officeart/2005/8/layout/hChevron3"/>
    <dgm:cxn modelId="{C5CF0577-EA68-E94E-A641-C9B2718AE2E9}" srcId="{B12A19D5-BFFF-914D-9C2C-0D29AB240B46}" destId="{33F57961-8F68-394A-B6A5-2FFE71840465}" srcOrd="2" destOrd="0" parTransId="{19374DF3-E27A-5F48-B417-CE2CEC6003D2}" sibTransId="{78C4EB89-9CC8-154F-B4D5-356B63C80819}"/>
    <dgm:cxn modelId="{032800CB-79D4-4041-9231-7AEE9D0AF4BB}" srcId="{B12A19D5-BFFF-914D-9C2C-0D29AB240B46}" destId="{5FB4CFEF-7B06-1E41-A3A6-7176B75EFE03}" srcOrd="0" destOrd="0" parTransId="{985D126F-CC99-3343-9F87-317E356E06B7}" sibTransId="{D0459C4A-A480-6A44-A7C9-FFD118D9645B}"/>
    <dgm:cxn modelId="{CCB22055-EA04-BD44-BFFC-32E57940036F}" type="presOf" srcId="{E767A6E8-40B9-254F-B50B-76EC2D3138C1}" destId="{B1A2457C-2E5B-A04B-975A-BB9864A48692}" srcOrd="0" destOrd="0" presId="urn:microsoft.com/office/officeart/2005/8/layout/hChevron3"/>
    <dgm:cxn modelId="{FCCBEAF6-4F37-D040-B110-B563E88D57A6}" srcId="{B12A19D5-BFFF-914D-9C2C-0D29AB240B46}" destId="{E767A6E8-40B9-254F-B50B-76EC2D3138C1}" srcOrd="1" destOrd="0" parTransId="{2D4819B0-0247-D14B-B752-8D55FC589261}" sibTransId="{BCC1DE80-57B2-A948-A1A6-71631D703647}"/>
    <dgm:cxn modelId="{9BFC4398-7BDC-0640-924D-2E2D042A03F0}" type="presParOf" srcId="{577D7C44-A720-FC44-ABC1-288219511FFF}" destId="{7410FB06-971B-714D-AC6E-313A2D7A21AC}" srcOrd="0" destOrd="0" presId="urn:microsoft.com/office/officeart/2005/8/layout/hChevron3"/>
    <dgm:cxn modelId="{81C29928-5BC8-5E49-84DE-AF7B5F0F7C75}" type="presParOf" srcId="{577D7C44-A720-FC44-ABC1-288219511FFF}" destId="{E3AB3937-7D02-5D4C-A24A-E47FC1530869}" srcOrd="1" destOrd="0" presId="urn:microsoft.com/office/officeart/2005/8/layout/hChevron3"/>
    <dgm:cxn modelId="{D2B8F713-8B7C-F648-B9CA-D9B7CA633A7C}" type="presParOf" srcId="{577D7C44-A720-FC44-ABC1-288219511FFF}" destId="{B1A2457C-2E5B-A04B-975A-BB9864A48692}" srcOrd="2" destOrd="0" presId="urn:microsoft.com/office/officeart/2005/8/layout/hChevron3"/>
    <dgm:cxn modelId="{F19FF776-BF0F-FC4F-8359-7D8353C297A3}" type="presParOf" srcId="{577D7C44-A720-FC44-ABC1-288219511FFF}" destId="{A4837185-2450-574F-8BD2-1680AF87F5BE}" srcOrd="3" destOrd="0" presId="urn:microsoft.com/office/officeart/2005/8/layout/hChevron3"/>
    <dgm:cxn modelId="{D713D9B5-5EE6-E44C-B01E-10BE625F58DA}" type="presParOf" srcId="{577D7C44-A720-FC44-ABC1-288219511FFF}" destId="{3F574CDF-2082-4D42-9C2F-D2C3D83E5043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12A19D5-BFFF-914D-9C2C-0D29AB240B46}" type="doc">
      <dgm:prSet loTypeId="urn:microsoft.com/office/officeart/2005/8/layout/hChevron3" loCatId="process" qsTypeId="urn:microsoft.com/office/officeart/2005/8/quickstyle/simple4" qsCatId="simple" csTypeId="urn:microsoft.com/office/officeart/2005/8/colors/accent1_2" csCatId="accent1" phldr="1"/>
      <dgm:spPr/>
    </dgm:pt>
    <dgm:pt modelId="{5FB4CFEF-7B06-1E41-A3A6-7176B75EFE03}">
      <dgm:prSet phldrT="[Text]" custT="1"/>
      <dgm:spPr>
        <a:solidFill>
          <a:srgbClr val="CF1C20"/>
        </a:solidFill>
        <a:effectLst/>
      </dgm:spPr>
      <dgm:t>
        <a:bodyPr/>
        <a:lstStyle/>
        <a:p>
          <a:pPr algn="l"/>
          <a:r>
            <a:rPr lang="en-US" sz="1200" dirty="0" smtClean="0">
              <a:solidFill>
                <a:schemeClr val="bg1"/>
              </a:solidFill>
            </a:rPr>
            <a:t>      Never Stand Still</a:t>
          </a:r>
          <a:endParaRPr lang="en-US" sz="1200" dirty="0">
            <a:solidFill>
              <a:schemeClr val="bg1"/>
            </a:solidFill>
          </a:endParaRPr>
        </a:p>
      </dgm:t>
    </dgm:pt>
    <dgm:pt modelId="{985D126F-CC99-3343-9F87-317E356E06B7}" type="parTrans" cxnId="{032800CB-79D4-4041-9231-7AEE9D0AF4BB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D0459C4A-A480-6A44-A7C9-FFD118D9645B}" type="sibTrans" cxnId="{032800CB-79D4-4041-9231-7AEE9D0AF4BB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E767A6E8-40B9-254F-B50B-76EC2D3138C1}">
      <dgm:prSet phldrT="[Text]" custT="1"/>
      <dgm:spPr>
        <a:solidFill>
          <a:srgbClr val="9F1B1E"/>
        </a:solidFill>
        <a:effectLst/>
      </dgm:spPr>
      <dgm:t>
        <a:bodyPr/>
        <a:lstStyle/>
        <a:p>
          <a:pPr algn="l"/>
          <a:r>
            <a:rPr lang="en-US" sz="1200" dirty="0" smtClean="0">
              <a:solidFill>
                <a:schemeClr val="bg1"/>
              </a:solidFill>
            </a:rPr>
            <a:t>   Faculty of Science</a:t>
          </a:r>
          <a:endParaRPr lang="en-US" sz="1200" dirty="0">
            <a:solidFill>
              <a:schemeClr val="bg1"/>
            </a:solidFill>
          </a:endParaRPr>
        </a:p>
      </dgm:t>
    </dgm:pt>
    <dgm:pt modelId="{2D4819B0-0247-D14B-B752-8D55FC589261}" type="parTrans" cxnId="{FCCBEAF6-4F37-D040-B110-B563E88D57A6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BCC1DE80-57B2-A948-A1A6-71631D703647}" type="sibTrans" cxnId="{FCCBEAF6-4F37-D040-B110-B563E88D57A6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33F57961-8F68-394A-B6A5-2FFE71840465}">
      <dgm:prSet phldrT="[Text]" custT="1"/>
      <dgm:spPr>
        <a:solidFill>
          <a:srgbClr val="741517"/>
        </a:solidFill>
        <a:effectLst/>
      </dgm:spPr>
      <dgm:t>
        <a:bodyPr/>
        <a:lstStyle/>
        <a:p>
          <a:pPr algn="l"/>
          <a:r>
            <a:rPr lang="en-US" sz="1200" dirty="0" smtClean="0">
              <a:solidFill>
                <a:schemeClr val="bg1"/>
              </a:solidFill>
            </a:rPr>
            <a:t>   Mathematics and Statistics</a:t>
          </a:r>
          <a:endParaRPr lang="en-US" sz="1200" dirty="0">
            <a:solidFill>
              <a:schemeClr val="bg1"/>
            </a:solidFill>
          </a:endParaRPr>
        </a:p>
      </dgm:t>
    </dgm:pt>
    <dgm:pt modelId="{19374DF3-E27A-5F48-B417-CE2CEC6003D2}" type="parTrans" cxnId="{C5CF0577-EA68-E94E-A641-C9B2718AE2E9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78C4EB89-9CC8-154F-B4D5-356B63C80819}" type="sibTrans" cxnId="{C5CF0577-EA68-E94E-A641-C9B2718AE2E9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577D7C44-A720-FC44-ABC1-288219511FFF}" type="pres">
      <dgm:prSet presAssocID="{B12A19D5-BFFF-914D-9C2C-0D29AB240B46}" presName="Name0" presStyleCnt="0">
        <dgm:presLayoutVars>
          <dgm:dir/>
          <dgm:resizeHandles val="exact"/>
        </dgm:presLayoutVars>
      </dgm:prSet>
      <dgm:spPr/>
    </dgm:pt>
    <dgm:pt modelId="{7410FB06-971B-714D-AC6E-313A2D7A21AC}" type="pres">
      <dgm:prSet presAssocID="{5FB4CFEF-7B06-1E41-A3A6-7176B75EFE03}" presName="parTxOnly" presStyleLbl="node1" presStyleIdx="0" presStyleCnt="3" custScaleX="65239" custLinFactNeighborX="-792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AB3937-7D02-5D4C-A24A-E47FC1530869}" type="pres">
      <dgm:prSet presAssocID="{D0459C4A-A480-6A44-A7C9-FFD118D9645B}" presName="parSpace" presStyleCnt="0"/>
      <dgm:spPr/>
    </dgm:pt>
    <dgm:pt modelId="{B1A2457C-2E5B-A04B-975A-BB9864A48692}" type="pres">
      <dgm:prSet presAssocID="{E767A6E8-40B9-254F-B50B-76EC2D3138C1}" presName="parTxOnly" presStyleLbl="node1" presStyleIdx="1" presStyleCnt="3" custScaleX="61220" custLinFactNeighborX="-147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837185-2450-574F-8BD2-1680AF87F5BE}" type="pres">
      <dgm:prSet presAssocID="{BCC1DE80-57B2-A948-A1A6-71631D703647}" presName="parSpace" presStyleCnt="0"/>
      <dgm:spPr/>
    </dgm:pt>
    <dgm:pt modelId="{3F574CDF-2082-4D42-9C2F-D2C3D83E5043}" type="pres">
      <dgm:prSet presAssocID="{33F57961-8F68-394A-B6A5-2FFE71840465}" presName="parTxOnly" presStyleLbl="node1" presStyleIdx="2" presStyleCnt="3" custScaleX="87954" custLinFactNeighborX="8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DA402AF-5EB8-B142-9ADA-8A7F6B0FE9A3}" type="presOf" srcId="{5FB4CFEF-7B06-1E41-A3A6-7176B75EFE03}" destId="{7410FB06-971B-714D-AC6E-313A2D7A21AC}" srcOrd="0" destOrd="0" presId="urn:microsoft.com/office/officeart/2005/8/layout/hChevron3"/>
    <dgm:cxn modelId="{C5CF0577-EA68-E94E-A641-C9B2718AE2E9}" srcId="{B12A19D5-BFFF-914D-9C2C-0D29AB240B46}" destId="{33F57961-8F68-394A-B6A5-2FFE71840465}" srcOrd="2" destOrd="0" parTransId="{19374DF3-E27A-5F48-B417-CE2CEC6003D2}" sibTransId="{78C4EB89-9CC8-154F-B4D5-356B63C80819}"/>
    <dgm:cxn modelId="{032800CB-79D4-4041-9231-7AEE9D0AF4BB}" srcId="{B12A19D5-BFFF-914D-9C2C-0D29AB240B46}" destId="{5FB4CFEF-7B06-1E41-A3A6-7176B75EFE03}" srcOrd="0" destOrd="0" parTransId="{985D126F-CC99-3343-9F87-317E356E06B7}" sibTransId="{D0459C4A-A480-6A44-A7C9-FFD118D9645B}"/>
    <dgm:cxn modelId="{AC500D06-3129-A844-BEC2-598604232B20}" type="presOf" srcId="{33F57961-8F68-394A-B6A5-2FFE71840465}" destId="{3F574CDF-2082-4D42-9C2F-D2C3D83E5043}" srcOrd="0" destOrd="0" presId="urn:microsoft.com/office/officeart/2005/8/layout/hChevron3"/>
    <dgm:cxn modelId="{DF567D29-37A0-D840-9D0A-8F90F1BFD8A6}" type="presOf" srcId="{B12A19D5-BFFF-914D-9C2C-0D29AB240B46}" destId="{577D7C44-A720-FC44-ABC1-288219511FFF}" srcOrd="0" destOrd="0" presId="urn:microsoft.com/office/officeart/2005/8/layout/hChevron3"/>
    <dgm:cxn modelId="{FCCBEAF6-4F37-D040-B110-B563E88D57A6}" srcId="{B12A19D5-BFFF-914D-9C2C-0D29AB240B46}" destId="{E767A6E8-40B9-254F-B50B-76EC2D3138C1}" srcOrd="1" destOrd="0" parTransId="{2D4819B0-0247-D14B-B752-8D55FC589261}" sibTransId="{BCC1DE80-57B2-A948-A1A6-71631D703647}"/>
    <dgm:cxn modelId="{B3653E21-A808-F04D-A7BD-3D022ED4020F}" type="presOf" srcId="{E767A6E8-40B9-254F-B50B-76EC2D3138C1}" destId="{B1A2457C-2E5B-A04B-975A-BB9864A48692}" srcOrd="0" destOrd="0" presId="urn:microsoft.com/office/officeart/2005/8/layout/hChevron3"/>
    <dgm:cxn modelId="{D33CA18E-C9DC-DC4C-A3B7-B7FF606E34D0}" type="presParOf" srcId="{577D7C44-A720-FC44-ABC1-288219511FFF}" destId="{7410FB06-971B-714D-AC6E-313A2D7A21AC}" srcOrd="0" destOrd="0" presId="urn:microsoft.com/office/officeart/2005/8/layout/hChevron3"/>
    <dgm:cxn modelId="{F2145182-D819-8143-8BAA-DBFD0463FB37}" type="presParOf" srcId="{577D7C44-A720-FC44-ABC1-288219511FFF}" destId="{E3AB3937-7D02-5D4C-A24A-E47FC1530869}" srcOrd="1" destOrd="0" presId="urn:microsoft.com/office/officeart/2005/8/layout/hChevron3"/>
    <dgm:cxn modelId="{EAF76914-7573-B14D-B7FF-02E8EE6DDD90}" type="presParOf" srcId="{577D7C44-A720-FC44-ABC1-288219511FFF}" destId="{B1A2457C-2E5B-A04B-975A-BB9864A48692}" srcOrd="2" destOrd="0" presId="urn:microsoft.com/office/officeart/2005/8/layout/hChevron3"/>
    <dgm:cxn modelId="{A5EB9C55-7E4F-6D4D-A986-385CE1AD8C92}" type="presParOf" srcId="{577D7C44-A720-FC44-ABC1-288219511FFF}" destId="{A4837185-2450-574F-8BD2-1680AF87F5BE}" srcOrd="3" destOrd="0" presId="urn:microsoft.com/office/officeart/2005/8/layout/hChevron3"/>
    <dgm:cxn modelId="{87E54A50-D003-CC46-AD59-F1B67361C909}" type="presParOf" srcId="{577D7C44-A720-FC44-ABC1-288219511FFF}" destId="{3F574CDF-2082-4D42-9C2F-D2C3D83E5043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10FB06-971B-714D-AC6E-313A2D7A21AC}">
      <dsp:nvSpPr>
        <dsp:cNvPr id="0" name=""/>
        <dsp:cNvSpPr/>
      </dsp:nvSpPr>
      <dsp:spPr>
        <a:xfrm>
          <a:off x="0" y="0"/>
          <a:ext cx="3505141" cy="381000"/>
        </a:xfrm>
        <a:prstGeom prst="homePlate">
          <a:avLst/>
        </a:prstGeom>
        <a:solidFill>
          <a:srgbClr val="CF1C2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                Never Stand Still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0" y="0"/>
        <a:ext cx="3409891" cy="381000"/>
      </dsp:txXfrm>
    </dsp:sp>
    <dsp:sp modelId="{B1A2457C-2E5B-A04B-975A-BB9864A48692}">
      <dsp:nvSpPr>
        <dsp:cNvPr id="0" name=""/>
        <dsp:cNvSpPr/>
      </dsp:nvSpPr>
      <dsp:spPr>
        <a:xfrm>
          <a:off x="2273394" y="0"/>
          <a:ext cx="3289209" cy="381000"/>
        </a:xfrm>
        <a:prstGeom prst="chevron">
          <a:avLst/>
        </a:prstGeom>
        <a:solidFill>
          <a:srgbClr val="9F1B1E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       Faculty of Science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2463894" y="0"/>
        <a:ext cx="2908209" cy="381000"/>
      </dsp:txXfrm>
    </dsp:sp>
    <dsp:sp modelId="{3F574CDF-2082-4D42-9C2F-D2C3D83E5043}">
      <dsp:nvSpPr>
        <dsp:cNvPr id="0" name=""/>
        <dsp:cNvSpPr/>
      </dsp:nvSpPr>
      <dsp:spPr>
        <a:xfrm>
          <a:off x="4647030" y="0"/>
          <a:ext cx="4725565" cy="381000"/>
        </a:xfrm>
        <a:prstGeom prst="chevron">
          <a:avLst/>
        </a:prstGeom>
        <a:solidFill>
          <a:srgbClr val="741517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      Mathematics and Statistics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4837530" y="0"/>
        <a:ext cx="4344565" cy="381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10FB06-971B-714D-AC6E-313A2D7A21AC}">
      <dsp:nvSpPr>
        <dsp:cNvPr id="0" name=""/>
        <dsp:cNvSpPr/>
      </dsp:nvSpPr>
      <dsp:spPr>
        <a:xfrm>
          <a:off x="0" y="0"/>
          <a:ext cx="3505141" cy="381000"/>
        </a:xfrm>
        <a:prstGeom prst="homePlate">
          <a:avLst/>
        </a:prstGeom>
        <a:solidFill>
          <a:srgbClr val="CF1C2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      Never Stand Still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0" y="0"/>
        <a:ext cx="3409891" cy="381000"/>
      </dsp:txXfrm>
    </dsp:sp>
    <dsp:sp modelId="{B1A2457C-2E5B-A04B-975A-BB9864A48692}">
      <dsp:nvSpPr>
        <dsp:cNvPr id="0" name=""/>
        <dsp:cNvSpPr/>
      </dsp:nvSpPr>
      <dsp:spPr>
        <a:xfrm>
          <a:off x="2273394" y="0"/>
          <a:ext cx="3289209" cy="381000"/>
        </a:xfrm>
        <a:prstGeom prst="chevron">
          <a:avLst/>
        </a:prstGeom>
        <a:solidFill>
          <a:srgbClr val="9F1B1E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   Faculty of Science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2463894" y="0"/>
        <a:ext cx="2908209" cy="381000"/>
      </dsp:txXfrm>
    </dsp:sp>
    <dsp:sp modelId="{3F574CDF-2082-4D42-9C2F-D2C3D83E5043}">
      <dsp:nvSpPr>
        <dsp:cNvPr id="0" name=""/>
        <dsp:cNvSpPr/>
      </dsp:nvSpPr>
      <dsp:spPr>
        <a:xfrm>
          <a:off x="4647030" y="0"/>
          <a:ext cx="4725565" cy="381000"/>
        </a:xfrm>
        <a:prstGeom prst="chevron">
          <a:avLst/>
        </a:prstGeom>
        <a:solidFill>
          <a:srgbClr val="741517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   Mathematics and Statistics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4837530" y="0"/>
        <a:ext cx="4344565" cy="381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1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3.png>
</file>

<file path=ppt/media/image2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3C6FC1CC-967F-44A5-B9A2-3DB8437F456A}" type="datetimeFigureOut">
              <a:rPr lang="en-US"/>
              <a:pPr>
                <a:defRPr/>
              </a:pPr>
              <a:t>10/20/2014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CED23D58-D6CF-40C5-BCED-EBCD1C9F0A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4167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ED23D58-D6CF-40C5-BCED-EBCD1C9F0AD0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584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emf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Volumes\marketing_services\GENERAL\Advertising\Design\Previous%20files\!UNSW\Branding%202010\New\Powerpoint\banner_powerpoint_2.jpg" TargetMode="External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0" y="1714500"/>
            <a:ext cx="9372600" cy="2209800"/>
            <a:chOff x="0" y="1714500"/>
            <a:chExt cx="9372600" cy="2209800"/>
          </a:xfrm>
        </p:grpSpPr>
        <p:sp>
          <p:nvSpPr>
            <p:cNvPr id="3" name="Rectangle 2"/>
            <p:cNvSpPr/>
            <p:nvPr/>
          </p:nvSpPr>
          <p:spPr>
            <a:xfrm>
              <a:off x="0" y="1714500"/>
              <a:ext cx="9144000" cy="1828800"/>
            </a:xfrm>
            <a:prstGeom prst="rect">
              <a:avLst/>
            </a:prstGeom>
            <a:solidFill>
              <a:srgbClr val="FAC81A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4" name="Diagram 3"/>
            <p:cNvGraphicFramePr/>
            <p:nvPr>
              <p:extLst>
                <p:ext uri="{D42A27DB-BD31-4B8C-83A1-F6EECF244321}">
                  <p14:modId xmlns:p14="http://schemas.microsoft.com/office/powerpoint/2010/main" val="3835826042"/>
                </p:ext>
              </p:extLst>
            </p:nvPr>
          </p:nvGraphicFramePr>
          <p:xfrm>
            <a:off x="0" y="3543300"/>
            <a:ext cx="9372600" cy="381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pic>
          <p:nvPicPr>
            <p:cNvPr id="5" name="Picture 4" descr="UNSWPortraitColourPos.eps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85800" y="2095500"/>
              <a:ext cx="1063558" cy="1066800"/>
            </a:xfrm>
            <a:prstGeom prst="rect">
              <a:avLst/>
            </a:prstGeom>
          </p:spPr>
        </p:pic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209800" y="1968827"/>
            <a:ext cx="5791200" cy="660073"/>
          </a:xfrm>
          <a:prstGeom prst="rect">
            <a:avLst/>
          </a:prstGeom>
        </p:spPr>
        <p:txBody>
          <a:bodyPr/>
          <a:lstStyle>
            <a:lvl1pPr algn="l">
              <a:defRPr sz="3000" baseline="0">
                <a:latin typeface="Sommet" pitchFamily="50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AU" dirty="0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2209800" y="2883227"/>
            <a:ext cx="5791200" cy="355273"/>
          </a:xfrm>
          <a:prstGeom prst="rect">
            <a:avLst/>
          </a:prstGeom>
        </p:spPr>
        <p:txBody>
          <a:bodyPr/>
          <a:lstStyle>
            <a:lvl1pPr algn="l">
              <a:defRPr sz="3000" baseline="0">
                <a:latin typeface="Sommet" pitchFamily="50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ommet" pitchFamily="50" charset="0"/>
                <a:ea typeface="+mj-ea"/>
                <a:cs typeface="+mj-cs"/>
              </a:rPr>
              <a:t>Click to edit Present’s Name</a:t>
            </a:r>
            <a:endParaRPr kumimoji="0" lang="en-AU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ommet" pitchFamily="50" charset="0"/>
              <a:ea typeface="+mj-ea"/>
              <a:cs typeface="+mj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SW Gene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anner_powerpoint_2.jpg" descr="/Volumes/marketing_services/GENERAL/Advertising/Design/Previous files/!UNSW/Branding 2010/New/Powerpoint/banner_powerpoint_2.jpg"/>
          <p:cNvPicPr>
            <a:picLocks noChangeAspect="1"/>
          </p:cNvPicPr>
          <p:nvPr userDrawn="1"/>
        </p:nvPicPr>
        <p:blipFill>
          <a:blip r:embed="rId2" r:link="rId3" cstate="print"/>
          <a:srcRect/>
          <a:stretch>
            <a:fillRect/>
          </a:stretch>
        </p:blipFill>
        <p:spPr bwMode="auto">
          <a:xfrm>
            <a:off x="0" y="2633927"/>
            <a:ext cx="9156700" cy="18626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592000" y="2818385"/>
            <a:ext cx="5688012" cy="480343"/>
          </a:xfrm>
          <a:prstGeom prst="rect">
            <a:avLst/>
          </a:prstGeom>
        </p:spPr>
        <p:txBody>
          <a:bodyPr/>
          <a:lstStyle>
            <a:lvl1pPr>
              <a:buNone/>
              <a:defRPr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2592000" y="3280385"/>
            <a:ext cx="5689600" cy="359833"/>
          </a:xfrm>
          <a:prstGeom prst="rect">
            <a:avLst/>
          </a:prstGeom>
        </p:spPr>
        <p:txBody>
          <a:bodyPr/>
          <a:lstStyle>
            <a:lvl1pPr>
              <a:buNone/>
              <a:defRPr sz="2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2592000" y="4237385"/>
            <a:ext cx="5689600" cy="300302"/>
          </a:xfrm>
          <a:prstGeom prst="rect">
            <a:avLst/>
          </a:prstGeom>
        </p:spPr>
        <p:txBody>
          <a:bodyPr/>
          <a:lstStyle>
            <a:lvl1pPr>
              <a:buNone/>
              <a:defRPr sz="1200" b="1" baseline="0">
                <a:latin typeface="Sommet Bold" pitchFamily="50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7227"/>
            <a:ext cx="8229600" cy="660073"/>
          </a:xfrm>
          <a:prstGeom prst="rect">
            <a:avLst/>
          </a:prstGeom>
        </p:spPr>
        <p:txBody>
          <a:bodyPr/>
          <a:lstStyle>
            <a:lvl1pPr algn="l">
              <a:defRPr sz="3000" baseline="0">
                <a:latin typeface="Sommet" pitchFamily="50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AU" dirty="0"/>
          </a:p>
        </p:txBody>
      </p:sp>
      <p:pic>
        <p:nvPicPr>
          <p:cNvPr id="8" name="Picture 1" descr="banner_powerpoint_3.jp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838200" y="6235700"/>
            <a:ext cx="9144000" cy="622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" descr="banner_powerpoint_3.jp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85800" y="6388100"/>
            <a:ext cx="9144000" cy="622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Rectangle 10"/>
          <p:cNvSpPr/>
          <p:nvPr userDrawn="1"/>
        </p:nvSpPr>
        <p:spPr>
          <a:xfrm>
            <a:off x="-76200" y="5105400"/>
            <a:ext cx="9296400" cy="723900"/>
          </a:xfrm>
          <a:prstGeom prst="rect">
            <a:avLst/>
          </a:prstGeom>
          <a:solidFill>
            <a:srgbClr val="FAC81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-76200" y="5067300"/>
            <a:ext cx="92964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UNSWLandscapeColourPos.eps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8600" y="5219700"/>
            <a:ext cx="1219200" cy="441829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4648200" y="5295900"/>
            <a:ext cx="4419600" cy="26930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marR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sz="11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School of Mathematics and Statistics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46105"/>
            <a:ext cx="4038600" cy="3591616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>
              <a:defRPr sz="16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AU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0"/>
          </p:nvPr>
        </p:nvSpPr>
        <p:spPr>
          <a:xfrm>
            <a:off x="4648200" y="1257300"/>
            <a:ext cx="4038600" cy="3591616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rgbClr val="000000"/>
                </a:solidFill>
                <a:latin typeface="Arial"/>
                <a:cs typeface="Arial"/>
              </a:defRPr>
            </a:lvl1pPr>
            <a:lvl2pPr>
              <a:defRPr sz="1800" b="0" i="0">
                <a:solidFill>
                  <a:srgbClr val="000000"/>
                </a:solidFill>
                <a:latin typeface="Arial"/>
                <a:cs typeface="Arial"/>
              </a:defRPr>
            </a:lvl2pPr>
            <a:lvl3pPr>
              <a:defRPr sz="1600" b="0" i="0">
                <a:solidFill>
                  <a:srgbClr val="000000"/>
                </a:solidFill>
                <a:latin typeface="Arial"/>
                <a:cs typeface="Arial"/>
              </a:defRPr>
            </a:lvl3pPr>
            <a:lvl4pPr>
              <a:defRPr sz="1400" b="0" i="0">
                <a:solidFill>
                  <a:srgbClr val="000000"/>
                </a:solidFill>
                <a:latin typeface="Arial"/>
                <a:cs typeface="Arial"/>
              </a:defRPr>
            </a:lvl4pPr>
            <a:lvl5pPr>
              <a:defRPr sz="1400" b="0" i="0">
                <a:solidFill>
                  <a:srgbClr val="000000"/>
                </a:solidFill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5345906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57200" y="396000"/>
            <a:ext cx="8229600" cy="661300"/>
          </a:xfrm>
          <a:prstGeom prst="rect">
            <a:avLst/>
          </a:prstGeom>
        </p:spPr>
        <p:txBody>
          <a:bodyPr/>
          <a:lstStyle>
            <a:lvl1pPr algn="l">
              <a:defRPr sz="3000">
                <a:solidFill>
                  <a:schemeClr val="bg1"/>
                </a:solidFill>
                <a:latin typeface="Sommet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-76200" y="5105400"/>
            <a:ext cx="9296400" cy="723900"/>
          </a:xfrm>
          <a:prstGeom prst="rect">
            <a:avLst/>
          </a:prstGeom>
          <a:solidFill>
            <a:srgbClr val="FAC81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-76200" y="5067300"/>
            <a:ext cx="92964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UNSWLandscapeColourPos.eps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8600" y="5219700"/>
            <a:ext cx="1219200" cy="441829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4648200" y="5295900"/>
            <a:ext cx="4419600" cy="26930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marR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sz="11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School of Mathematics and Statistics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46105"/>
            <a:ext cx="4038600" cy="3591616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800" b="0" i="0">
                <a:solidFill>
                  <a:schemeClr val="bg1"/>
                </a:solidFill>
                <a:latin typeface="Arial"/>
                <a:cs typeface="Arial"/>
              </a:defRPr>
            </a:lvl2pPr>
            <a:lvl3pPr>
              <a:defRPr sz="1600" b="0" i="0">
                <a:solidFill>
                  <a:schemeClr val="bg1"/>
                </a:solidFill>
                <a:latin typeface="Arial"/>
                <a:cs typeface="Arial"/>
              </a:defRPr>
            </a:lvl3pPr>
            <a:lvl4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AU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0"/>
          </p:nvPr>
        </p:nvSpPr>
        <p:spPr>
          <a:xfrm>
            <a:off x="4648200" y="1257300"/>
            <a:ext cx="4038600" cy="3591616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800" b="0" i="0">
                <a:solidFill>
                  <a:schemeClr val="bg1"/>
                </a:solidFill>
                <a:latin typeface="Arial"/>
                <a:cs typeface="Arial"/>
              </a:defRPr>
            </a:lvl2pPr>
            <a:lvl3pPr>
              <a:defRPr sz="1600" b="0" i="0">
                <a:solidFill>
                  <a:schemeClr val="bg1"/>
                </a:solidFill>
                <a:latin typeface="Arial"/>
                <a:cs typeface="Arial"/>
              </a:defRPr>
            </a:lvl3pPr>
            <a:lvl4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7227"/>
            <a:ext cx="8229600" cy="660073"/>
          </a:xfrm>
          <a:prstGeom prst="rect">
            <a:avLst/>
          </a:prstGeom>
        </p:spPr>
        <p:txBody>
          <a:bodyPr/>
          <a:lstStyle>
            <a:lvl1pPr algn="l">
              <a:defRPr sz="3000" baseline="0">
                <a:latin typeface="Sommet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37320"/>
            <a:ext cx="8229600" cy="3600400"/>
          </a:xfrm>
          <a:prstGeom prst="rect">
            <a:avLst/>
          </a:prstGeom>
        </p:spPr>
        <p:txBody>
          <a:bodyPr/>
          <a:lstStyle>
            <a:lvl1pPr>
              <a:buNone/>
              <a:defRPr sz="1400" baseline="0">
                <a:latin typeface="Microsoft Sans Serif" pitchFamily="34" charset="0"/>
                <a:cs typeface="Microsoft Sans Serif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5345906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rgbClr val="767376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/>
          </a:p>
        </p:txBody>
      </p:sp>
      <p:pic>
        <p:nvPicPr>
          <p:cNvPr id="8" name="Picture 1" descr="banner_powerpoint_3.jp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838200" y="6235700"/>
            <a:ext cx="9144000" cy="622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" descr="banner_powerpoint_3.jp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85800" y="6388100"/>
            <a:ext cx="9144000" cy="622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Rectangle 10"/>
          <p:cNvSpPr/>
          <p:nvPr userDrawn="1"/>
        </p:nvSpPr>
        <p:spPr>
          <a:xfrm>
            <a:off x="-76200" y="5105400"/>
            <a:ext cx="9296400" cy="723900"/>
          </a:xfrm>
          <a:prstGeom prst="rect">
            <a:avLst/>
          </a:prstGeom>
          <a:solidFill>
            <a:srgbClr val="FAC81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-76200" y="5067300"/>
            <a:ext cx="92964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UNSWLandscapeColourPos.eps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8600" y="5219700"/>
            <a:ext cx="1219200" cy="441829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4648200" y="5295900"/>
            <a:ext cx="4419600" cy="26930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marR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sz="11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School of Mathematics and Statistics</a:t>
            </a:r>
          </a:p>
        </p:txBody>
      </p:sp>
      <p:sp>
        <p:nvSpPr>
          <p:cNvPr id="16" name="Title 11"/>
          <p:cNvSpPr txBox="1">
            <a:spLocks/>
          </p:cNvSpPr>
          <p:nvPr userDrawn="1"/>
        </p:nvSpPr>
        <p:spPr>
          <a:xfrm>
            <a:off x="457200" y="396000"/>
            <a:ext cx="8229600" cy="661300"/>
          </a:xfrm>
          <a:prstGeom prst="rect">
            <a:avLst/>
          </a:prstGeom>
        </p:spPr>
        <p:txBody>
          <a:bodyPr/>
          <a:lstStyle>
            <a:lvl1pPr algn="l">
              <a:defRPr sz="3000">
                <a:solidFill>
                  <a:schemeClr val="bg1"/>
                </a:solidFill>
                <a:latin typeface="Sommet" pitchFamily="50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mmet" pitchFamily="50" charset="0"/>
                <a:ea typeface="+mj-ea"/>
                <a:cs typeface="+mj-cs"/>
              </a:rPr>
              <a:t>Click to edit Master title style</a:t>
            </a:r>
            <a:endParaRPr kumimoji="0" lang="en-US" sz="3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mmet" pitchFamily="50" charset="0"/>
              <a:ea typeface="+mj-ea"/>
              <a:cs typeface="+mj-cs"/>
            </a:endParaRPr>
          </a:p>
        </p:txBody>
      </p:sp>
      <p:sp>
        <p:nvSpPr>
          <p:cNvPr id="17" name="Content Placeholder 2"/>
          <p:cNvSpPr>
            <a:spLocks noGrp="1"/>
          </p:cNvSpPr>
          <p:nvPr>
            <p:ph sz="half" idx="10"/>
          </p:nvPr>
        </p:nvSpPr>
        <p:spPr>
          <a:xfrm>
            <a:off x="457200" y="1246105"/>
            <a:ext cx="4038600" cy="3591616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800" b="0" i="0">
                <a:solidFill>
                  <a:schemeClr val="bg1"/>
                </a:solidFill>
                <a:latin typeface="Arial"/>
                <a:cs typeface="Arial"/>
              </a:defRPr>
            </a:lvl2pPr>
            <a:lvl3pPr>
              <a:defRPr sz="1600" b="0" i="0">
                <a:solidFill>
                  <a:schemeClr val="bg1"/>
                </a:solidFill>
                <a:latin typeface="Arial"/>
                <a:cs typeface="Arial"/>
              </a:defRPr>
            </a:lvl3pPr>
            <a:lvl4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AU" dirty="0"/>
          </a:p>
        </p:txBody>
      </p:sp>
      <p:sp>
        <p:nvSpPr>
          <p:cNvPr id="18" name="Content Placeholder 2"/>
          <p:cNvSpPr>
            <a:spLocks noGrp="1"/>
          </p:cNvSpPr>
          <p:nvPr>
            <p:ph sz="half" idx="11"/>
          </p:nvPr>
        </p:nvSpPr>
        <p:spPr>
          <a:xfrm>
            <a:off x="4648200" y="1257300"/>
            <a:ext cx="4038600" cy="3591616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800" b="0" i="0">
                <a:solidFill>
                  <a:schemeClr val="bg1"/>
                </a:solidFill>
                <a:latin typeface="Arial"/>
                <a:cs typeface="Arial"/>
              </a:defRPr>
            </a:lvl2pPr>
            <a:lvl3pPr>
              <a:defRPr sz="1600" b="0" i="0">
                <a:solidFill>
                  <a:schemeClr val="bg1"/>
                </a:solidFill>
                <a:latin typeface="Arial"/>
                <a:cs typeface="Arial"/>
              </a:defRPr>
            </a:lvl3pPr>
            <a:lvl4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5345906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rgbClr val="767376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46105"/>
            <a:ext cx="4038600" cy="3591616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rgbClr val="FFFFFF"/>
                </a:solidFill>
                <a:latin typeface="Arial"/>
                <a:cs typeface="Arial"/>
              </a:defRPr>
            </a:lvl1pPr>
            <a:lvl2pPr>
              <a:defRPr sz="1800" b="0" i="0">
                <a:solidFill>
                  <a:srgbClr val="FFFFFF"/>
                </a:solidFill>
                <a:latin typeface="Arial"/>
                <a:cs typeface="Arial"/>
              </a:defRPr>
            </a:lvl2pPr>
            <a:lvl3pPr>
              <a:defRPr sz="1600" b="0" i="0">
                <a:solidFill>
                  <a:srgbClr val="FFFFFF"/>
                </a:solidFill>
                <a:latin typeface="Arial"/>
                <a:cs typeface="Arial"/>
              </a:defRPr>
            </a:lvl3pPr>
            <a:lvl4pPr>
              <a:defRPr sz="1400" b="0" i="0">
                <a:solidFill>
                  <a:srgbClr val="FFFFFF"/>
                </a:solidFill>
                <a:latin typeface="Arial"/>
                <a:cs typeface="Arial"/>
              </a:defRPr>
            </a:lvl4pPr>
            <a:lvl5pPr>
              <a:defRPr sz="1400" b="0" i="0">
                <a:solidFill>
                  <a:srgbClr val="FFFFFF"/>
                </a:solidFill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37320"/>
            <a:ext cx="4038600" cy="3600400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rgbClr val="FFFFFF"/>
                </a:solidFill>
                <a:latin typeface="Arial"/>
                <a:cs typeface="Arial"/>
              </a:defRPr>
            </a:lvl1pPr>
            <a:lvl2pPr>
              <a:defRPr sz="1800" b="0" i="0">
                <a:solidFill>
                  <a:srgbClr val="FFFFFF"/>
                </a:solidFill>
                <a:latin typeface="Arial"/>
                <a:cs typeface="Arial"/>
              </a:defRPr>
            </a:lvl2pPr>
            <a:lvl3pPr>
              <a:defRPr sz="1600" b="0" i="0">
                <a:solidFill>
                  <a:srgbClr val="FFFFFF"/>
                </a:solidFill>
                <a:latin typeface="Arial"/>
                <a:cs typeface="Arial"/>
              </a:defRPr>
            </a:lvl3pPr>
            <a:lvl4pPr>
              <a:defRPr sz="1400" b="0" i="0">
                <a:solidFill>
                  <a:srgbClr val="FFFFFF"/>
                </a:solidFill>
                <a:latin typeface="Arial"/>
                <a:cs typeface="Arial"/>
              </a:defRPr>
            </a:lvl4pPr>
            <a:lvl5pPr>
              <a:defRPr sz="1400" b="0" i="0">
                <a:solidFill>
                  <a:srgbClr val="FFFFFF"/>
                </a:solidFill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397227"/>
            <a:ext cx="8229600" cy="660073"/>
          </a:xfrm>
          <a:prstGeom prst="rect">
            <a:avLst/>
          </a:prstGeom>
        </p:spPr>
        <p:txBody>
          <a:bodyPr/>
          <a:lstStyle>
            <a:lvl1pPr algn="l">
              <a:defRPr sz="3000" baseline="0">
                <a:solidFill>
                  <a:srgbClr val="FFFFFF"/>
                </a:solidFill>
                <a:latin typeface="Sommet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8" name="Rectangle 7"/>
          <p:cNvSpPr/>
          <p:nvPr userDrawn="1"/>
        </p:nvSpPr>
        <p:spPr>
          <a:xfrm>
            <a:off x="-76200" y="5105400"/>
            <a:ext cx="9296400" cy="723900"/>
          </a:xfrm>
          <a:prstGeom prst="rect">
            <a:avLst/>
          </a:prstGeom>
          <a:solidFill>
            <a:srgbClr val="FAC81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-76200" y="5067300"/>
            <a:ext cx="92964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UNSWLandscapeColourPos.eps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8600" y="5219700"/>
            <a:ext cx="1219200" cy="441829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>
            <a:off x="4648200" y="5295900"/>
            <a:ext cx="4419600" cy="26930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marR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sz="11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School of Mathematics and Statistics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5345906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rgbClr val="767376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  <a:prstGeom prst="rect">
            <a:avLst/>
          </a:prstGeom>
        </p:spPr>
        <p:txBody>
          <a:bodyPr/>
          <a:lstStyle>
            <a:lvl1pPr>
              <a:buNone/>
              <a:defRPr sz="2000">
                <a:latin typeface="Microsoft Sans Serif" pitchFamily="34" charset="0"/>
                <a:cs typeface="Microsoft Sans Serif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025324"/>
          </a:xfrm>
          <a:prstGeom prst="rect">
            <a:avLst/>
          </a:prstGeom>
        </p:spPr>
        <p:txBody>
          <a:bodyPr/>
          <a:lstStyle>
            <a:lvl1pPr>
              <a:defRPr sz="1400">
                <a:latin typeface="Microsoft Sans Serif" pitchFamily="34" charset="0"/>
                <a:cs typeface="Microsoft Sans Serif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  <a:prstGeom prst="rect">
            <a:avLst/>
          </a:prstGeom>
        </p:spPr>
        <p:txBody>
          <a:bodyPr/>
          <a:lstStyle>
            <a:lvl1pPr>
              <a:buNone/>
              <a:defRPr sz="2000">
                <a:latin typeface="Microsoft Sans Serif" pitchFamily="34" charset="0"/>
                <a:cs typeface="Microsoft Sans Serif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025324"/>
          </a:xfrm>
          <a:prstGeom prst="rect">
            <a:avLst/>
          </a:prstGeom>
        </p:spPr>
        <p:txBody>
          <a:bodyPr/>
          <a:lstStyle>
            <a:lvl1pPr>
              <a:defRPr sz="1400">
                <a:latin typeface="Microsoft Sans Serif" pitchFamily="34" charset="0"/>
                <a:cs typeface="Microsoft Sans Serif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397227"/>
            <a:ext cx="8229600" cy="660073"/>
          </a:xfrm>
          <a:prstGeom prst="rect">
            <a:avLst/>
          </a:prstGeom>
        </p:spPr>
        <p:txBody>
          <a:bodyPr/>
          <a:lstStyle>
            <a:lvl1pPr algn="l">
              <a:defRPr sz="3000" baseline="0">
                <a:latin typeface="Sommet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9" name="Rectangle 8"/>
          <p:cNvSpPr/>
          <p:nvPr userDrawn="1"/>
        </p:nvSpPr>
        <p:spPr>
          <a:xfrm>
            <a:off x="-76200" y="5105400"/>
            <a:ext cx="9296400" cy="723900"/>
          </a:xfrm>
          <a:prstGeom prst="rect">
            <a:avLst/>
          </a:prstGeom>
          <a:solidFill>
            <a:srgbClr val="FAC81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-76200" y="5067300"/>
            <a:ext cx="92964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UNSWLandscapeColourPos.eps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8600" y="5219700"/>
            <a:ext cx="1219200" cy="441829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4648200" y="5295900"/>
            <a:ext cx="4419600" cy="26930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marR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sz="11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School of Mathematics and Statistics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5345906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rgbClr val="767376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-76200" y="5105400"/>
            <a:ext cx="9296400" cy="723900"/>
          </a:xfrm>
          <a:prstGeom prst="rect">
            <a:avLst/>
          </a:prstGeom>
          <a:solidFill>
            <a:srgbClr val="FAC81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-76200" y="5067300"/>
            <a:ext cx="92964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UNSWLandscapeColourPos.eps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8600" y="5219700"/>
            <a:ext cx="1219200" cy="441829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4648200" y="5295900"/>
            <a:ext cx="4419600" cy="26930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marR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sz="11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School of Mathematics and Statistics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5345906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rgbClr val="767376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  <a:prstGeom prst="rect">
            <a:avLst/>
          </a:prstGeom>
        </p:spPr>
        <p:txBody>
          <a:bodyPr anchor="b"/>
          <a:lstStyle>
            <a:lvl1pPr algn="l">
              <a:defRPr sz="2000" b="0">
                <a:latin typeface="Sommet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3"/>
            <a:ext cx="5111750" cy="4610178"/>
          </a:xfrm>
          <a:prstGeom prst="rect">
            <a:avLst/>
          </a:prstGeom>
        </p:spPr>
        <p:txBody>
          <a:bodyPr/>
          <a:lstStyle>
            <a:lvl1pPr>
              <a:defRPr sz="3000">
                <a:latin typeface="Microsoft Sans Serif" pitchFamily="34" charset="0"/>
                <a:cs typeface="Microsoft Sans Serif" pitchFamily="34" charset="0"/>
              </a:defRPr>
            </a:lvl1pPr>
            <a:lvl2pPr>
              <a:defRPr sz="2000">
                <a:latin typeface="Microsoft Sans Serif" pitchFamily="34" charset="0"/>
                <a:cs typeface="Microsoft Sans Serif" pitchFamily="34" charset="0"/>
              </a:defRPr>
            </a:lvl2pPr>
            <a:lvl3pPr>
              <a:defRPr sz="1800">
                <a:latin typeface="Microsoft Sans Serif" pitchFamily="34" charset="0"/>
                <a:cs typeface="Microsoft Sans Serif" pitchFamily="34" charset="0"/>
              </a:defRPr>
            </a:lvl3pPr>
            <a:lvl4pPr>
              <a:defRPr sz="1600">
                <a:latin typeface="Microsoft Sans Serif" pitchFamily="34" charset="0"/>
                <a:cs typeface="Microsoft Sans Serif" pitchFamily="34" charset="0"/>
              </a:defRPr>
            </a:lvl4pPr>
            <a:lvl5pPr>
              <a:defRPr sz="1600">
                <a:latin typeface="Microsoft Sans Serif" pitchFamily="34" charset="0"/>
                <a:cs typeface="Microsoft Sans Serif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8"/>
            <a:ext cx="3008313" cy="364180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icrosoft Sans Serif" pitchFamily="34" charset="0"/>
                <a:cs typeface="Microsoft Sans Serif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76200" y="5105400"/>
            <a:ext cx="9296400" cy="723900"/>
          </a:xfrm>
          <a:prstGeom prst="rect">
            <a:avLst/>
          </a:prstGeom>
          <a:solidFill>
            <a:srgbClr val="FAC81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-76200" y="5067300"/>
            <a:ext cx="92964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UNSWLandscapeColourPos.eps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8600" y="5219700"/>
            <a:ext cx="1219200" cy="441829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4648200" y="5295900"/>
            <a:ext cx="4419600" cy="26930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marR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sz="11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School of Mathematics and Statistics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5345906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rgbClr val="767376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  <a:prstGeom prst="rect">
            <a:avLst/>
          </a:prstGeom>
        </p:spPr>
        <p:txBody>
          <a:bodyPr anchor="b"/>
          <a:lstStyle>
            <a:lvl1pPr algn="l">
              <a:defRPr sz="2000" b="0">
                <a:latin typeface="Sommet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icrosoft Sans Serif" pitchFamily="34" charset="0"/>
                <a:cs typeface="Microsoft Sans Serif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AU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3649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icrosoft Sans Serif" pitchFamily="34" charset="0"/>
                <a:cs typeface="Microsoft Sans Serif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76200" y="5105400"/>
            <a:ext cx="9296400" cy="723900"/>
          </a:xfrm>
          <a:prstGeom prst="rect">
            <a:avLst/>
          </a:prstGeom>
          <a:solidFill>
            <a:srgbClr val="FAC81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-76200" y="5067300"/>
            <a:ext cx="92964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UNSWLandscapeColourPos.eps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8600" y="5219700"/>
            <a:ext cx="1219200" cy="441829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4648200" y="5295900"/>
            <a:ext cx="4419600" cy="26930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marR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sz="11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School of Mathematics and Statistics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5" r:id="rId3"/>
    <p:sldLayoutId id="2147483769" r:id="rId4"/>
    <p:sldLayoutId id="2147483763" r:id="rId5"/>
    <p:sldLayoutId id="2147483764" r:id="rId6"/>
    <p:sldLayoutId id="2147483766" r:id="rId7"/>
    <p:sldLayoutId id="2147483767" r:id="rId8"/>
    <p:sldLayoutId id="2147483768" r:id="rId9"/>
    <p:sldLayoutId id="2147483762" r:id="rId10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1714500"/>
            <a:ext cx="9372600" cy="2209800"/>
            <a:chOff x="0" y="1714500"/>
            <a:chExt cx="9372600" cy="2209800"/>
          </a:xfrm>
        </p:grpSpPr>
        <p:sp>
          <p:nvSpPr>
            <p:cNvPr id="9" name="Rectangle 8"/>
            <p:cNvSpPr/>
            <p:nvPr/>
          </p:nvSpPr>
          <p:spPr>
            <a:xfrm>
              <a:off x="0" y="1714500"/>
              <a:ext cx="9144000" cy="1828800"/>
            </a:xfrm>
            <a:prstGeom prst="rect">
              <a:avLst/>
            </a:prstGeom>
            <a:solidFill>
              <a:srgbClr val="FAC81A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7" name="Diagram 6"/>
            <p:cNvGraphicFramePr/>
            <p:nvPr>
              <p:extLst>
                <p:ext uri="{D42A27DB-BD31-4B8C-83A1-F6EECF244321}">
                  <p14:modId xmlns:p14="http://schemas.microsoft.com/office/powerpoint/2010/main" val="1652523295"/>
                </p:ext>
              </p:extLst>
            </p:nvPr>
          </p:nvGraphicFramePr>
          <p:xfrm>
            <a:off x="0" y="3543300"/>
            <a:ext cx="9372600" cy="381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pic>
          <p:nvPicPr>
            <p:cNvPr id="10" name="Picture 9" descr="UNSWPortraitColourPos.eps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5800" y="2095500"/>
              <a:ext cx="1063558" cy="1066800"/>
            </a:xfrm>
            <a:prstGeom prst="rect">
              <a:avLst/>
            </a:prstGeom>
          </p:spPr>
        </p:pic>
      </p:grpSp>
      <p:sp>
        <p:nvSpPr>
          <p:cNvPr id="8" name="Text Placeholder 4"/>
          <p:cNvSpPr txBox="1">
            <a:spLocks/>
          </p:cNvSpPr>
          <p:nvPr/>
        </p:nvSpPr>
        <p:spPr>
          <a:xfrm>
            <a:off x="2618640" y="2264498"/>
            <a:ext cx="6292096" cy="576411"/>
          </a:xfrm>
          <a:prstGeom prst="rect">
            <a:avLst/>
          </a:prstGeom>
        </p:spPr>
        <p:txBody>
          <a:bodyPr/>
          <a:lstStyle>
            <a:lvl1pPr>
              <a:buNone/>
              <a:defRPr baseline="0"/>
            </a:lvl1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Fractional Diffusion</a:t>
            </a:r>
          </a:p>
        </p:txBody>
      </p:sp>
      <p:sp>
        <p:nvSpPr>
          <p:cNvPr id="11" name="Text Placeholder 6"/>
          <p:cNvSpPr txBox="1">
            <a:spLocks/>
          </p:cNvSpPr>
          <p:nvPr/>
        </p:nvSpPr>
        <p:spPr>
          <a:xfrm>
            <a:off x="2640455" y="2840909"/>
            <a:ext cx="6399600" cy="777743"/>
          </a:xfrm>
          <a:prstGeom prst="rect">
            <a:avLst/>
          </a:prstGeom>
        </p:spPr>
        <p:txBody>
          <a:bodyPr/>
          <a:lstStyle>
            <a:lvl1pPr>
              <a:buNone/>
              <a:defRPr sz="2000"/>
            </a:lvl1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 McDonald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&amp;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Adam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J. Gray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400" dirty="0" smtClean="0">
                <a:latin typeface="+mn-lt"/>
              </a:rPr>
              <a:t>Lecturer: </a:t>
            </a:r>
            <a:r>
              <a:rPr lang="en-US" sz="1400" dirty="0" err="1" smtClean="0">
                <a:latin typeface="+mn-lt"/>
              </a:rPr>
              <a:t>Dr</a:t>
            </a:r>
            <a:r>
              <a:rPr lang="en-US" sz="1400" dirty="0" smtClean="0">
                <a:latin typeface="+mn-lt"/>
              </a:rPr>
              <a:t> Peter </a:t>
            </a:r>
            <a:r>
              <a:rPr lang="en-US" sz="1400" dirty="0" err="1" smtClean="0">
                <a:latin typeface="+mn-lt"/>
              </a:rPr>
              <a:t>Straka</a:t>
            </a:r>
            <a:endParaRPr lang="en-US" sz="14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 smtClean="0"/>
              <a:t>Mittag-Leffler</a:t>
            </a:r>
            <a:r>
              <a:rPr lang="en-US" dirty="0" smtClean="0"/>
              <a:t> Function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/>
              <p:cNvSpPr>
                <a:spLocks noGrp="1"/>
              </p:cNvSpPr>
              <p:nvPr>
                <p:ph sz="half" idx="1"/>
              </p:nvPr>
            </p:nvSpPr>
            <p:spPr>
              <a:xfrm>
                <a:off x="457200" y="1129309"/>
                <a:ext cx="8229600" cy="3708412"/>
              </a:xfrm>
            </p:spPr>
            <p:txBody>
              <a:bodyPr/>
              <a:lstStyle/>
              <a:p>
                <a:pPr lvl="0"/>
                <a:r>
                  <a:rPr lang="en-AU" dirty="0" smtClean="0">
                    <a:solidFill>
                      <a:srgbClr val="000000"/>
                    </a:solidFill>
                  </a:rPr>
                  <a:t>We introduce a generalisation of the exponential function, the </a:t>
                </a:r>
                <a:r>
                  <a:rPr lang="en-AU" dirty="0" err="1" smtClean="0">
                    <a:solidFill>
                      <a:srgbClr val="000000"/>
                    </a:solidFill>
                  </a:rPr>
                  <a:t>Mittag-Leffler</a:t>
                </a:r>
                <a:r>
                  <a:rPr lang="en-AU" dirty="0" smtClean="0">
                    <a:solidFill>
                      <a:srgbClr val="000000"/>
                    </a:solidFill>
                  </a:rPr>
                  <a:t> function:</a:t>
                </a:r>
                <a:endParaRPr lang="en-AU" dirty="0">
                  <a:solidFill>
                    <a:srgbClr val="000000"/>
                  </a:solidFill>
                </a:endParaRPr>
              </a:p>
              <a:p>
                <a:pPr marL="0" indent="0">
                  <a:buNone/>
                </a:pPr>
                <a:endParaRPr lang="en-AU" i="1" dirty="0" smtClean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AU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sub>
                      </m:sSub>
                      <m:d>
                        <m:dPr>
                          <m:ctrlPr>
                            <a:rPr lang="en-AU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en-AU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f>
                            <m:fPr>
                              <m:ctrlP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AU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AU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p>
                                  <m:r>
                                    <a:rPr lang="en-AU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p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l-G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Γ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nary>
                    </m:oMath>
                  </m:oMathPara>
                </a14:m>
                <a:endParaRPr lang="en-AU" dirty="0" smtClean="0"/>
              </a:p>
              <a:p>
                <a:pPr marL="0" indent="0">
                  <a:buNone/>
                </a:pPr>
                <a:endParaRPr lang="en-AU" dirty="0"/>
              </a:p>
              <a:p>
                <a:pPr lvl="0"/>
                <a:r>
                  <a:rPr lang="en-AU" dirty="0" smtClean="0">
                    <a:solidFill>
                      <a:srgbClr val="000000"/>
                    </a:solidFill>
                  </a:rPr>
                  <a:t>This is quite a general function, for example</a:t>
                </a:r>
              </a:p>
              <a:p>
                <a:pPr lvl="0"/>
                <a14:m>
                  <m:oMath xmlns:m="http://schemas.openxmlformats.org/officeDocument/2006/math">
                    <m:sSub>
                      <m:sSub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AU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AU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AU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AU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sup>
                    </m:sSup>
                  </m:oMath>
                </a14:m>
                <a:r>
                  <a:rPr lang="en-AU" dirty="0" smtClean="0">
                    <a:solidFill>
                      <a:srgbClr val="000000"/>
                    </a:solidFill>
                  </a:rPr>
                  <a:t>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AU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AU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AU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AU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den>
                    </m:f>
                  </m:oMath>
                </a14:m>
                <a:r>
                  <a:rPr lang="en-AU" dirty="0" smtClean="0">
                    <a:solidFill>
                      <a:srgbClr val="000000"/>
                    </a:solidFill>
                  </a:rPr>
                  <a:t>,</a:t>
                </a:r>
                <a:r>
                  <a:rPr lang="en-AU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AU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,1</m:t>
                        </m:r>
                      </m:sub>
                    </m:sSub>
                    <m:d>
                      <m:d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AU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AU" i="1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AU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AU" i="0" smtClean="0">
                            <a:latin typeface="Cambria Math" panose="02040503050406030204" pitchFamily="18" charset="0"/>
                          </a:rPr>
                          <m:t>cosh</m:t>
                        </m:r>
                      </m:fName>
                      <m:e>
                        <m:rad>
                          <m:radPr>
                            <m:degHide m:val="on"/>
                            <m:ctrlPr>
                              <a:rPr lang="en-AU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AU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rad>
                      </m:e>
                    </m:func>
                  </m:oMath>
                </a14:m>
                <a:r>
                  <a:rPr lang="en-AU" dirty="0" smtClean="0">
                    <a:solidFill>
                      <a:srgbClr val="000000"/>
                    </a:solidFill>
                  </a:rPr>
                  <a:t>,</a:t>
                </a:r>
                <a:r>
                  <a:rPr lang="en-AU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f>
                          <m:fPr>
                            <m:ctrlPr>
                              <a:rPr lang="en-AU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AU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AU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AU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,1</m:t>
                        </m:r>
                      </m:sub>
                    </m:sSub>
                    <m:d>
                      <m:d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AU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AU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AU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p>
                          <m:sSupPr>
                            <m:ctrlPr>
                              <a:rPr lang="en-AU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AU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AU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sup>
                    </m:sSup>
                    <m:r>
                      <m:rPr>
                        <m:sty m:val="p"/>
                      </m:rPr>
                      <a:rPr lang="en-AU" b="0" i="0" smtClean="0">
                        <a:latin typeface="Cambria Math" panose="02040503050406030204" pitchFamily="18" charset="0"/>
                      </a:rPr>
                      <m:t>erfc</m:t>
                    </m:r>
                    <m:r>
                      <a:rPr lang="en-AU" b="0" i="1" smtClean="0">
                        <a:latin typeface="Cambria Math" panose="02040503050406030204" pitchFamily="18" charset="0"/>
                      </a:rPr>
                      <m:t>⁡(−</m:t>
                    </m:r>
                    <m:r>
                      <a:rPr lang="en-AU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AU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AU" dirty="0">
                  <a:solidFill>
                    <a:srgbClr val="000000"/>
                  </a:solidFill>
                </a:endParaRPr>
              </a:p>
              <a:p>
                <a:pPr marL="0" indent="0">
                  <a:buNone/>
                </a:pPr>
                <a:endParaRPr lang="en-AU" dirty="0" smtClean="0"/>
              </a:p>
            </p:txBody>
          </p:sp>
        </mc:Choice>
        <mc:Fallback xmlns="">
          <p:sp>
            <p:nvSpPr>
              <p:cNvPr id="8" name="Content Placeholder 7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57200" y="1129309"/>
                <a:ext cx="8229600" cy="3708412"/>
              </a:xfrm>
              <a:blipFill rotWithShape="0">
                <a:blip r:embed="rId2"/>
                <a:stretch>
                  <a:fillRect l="-667" t="-657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62455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 smtClean="0"/>
              <a:t>Mittag-Leffler</a:t>
            </a:r>
            <a:r>
              <a:rPr lang="en-US" dirty="0" smtClean="0"/>
              <a:t> Function continued…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/>
              <p:cNvSpPr>
                <a:spLocks noGrp="1"/>
              </p:cNvSpPr>
              <p:nvPr>
                <p:ph sz="half" idx="1"/>
              </p:nvPr>
            </p:nvSpPr>
            <p:spPr>
              <a:xfrm>
                <a:off x="457200" y="1129309"/>
                <a:ext cx="8229600" cy="3708412"/>
              </a:xfrm>
            </p:spPr>
            <p:txBody>
              <a:bodyPr/>
              <a:lstStyle/>
              <a:p>
                <a:pPr lvl="0"/>
                <a:r>
                  <a:rPr lang="en-AU" dirty="0" smtClean="0">
                    <a:solidFill>
                      <a:srgbClr val="000000"/>
                    </a:solidFill>
                  </a:rPr>
                  <a:t>The Laplace transform of</a:t>
                </a:r>
                <a14:m>
                  <m:oMath xmlns:m="http://schemas.openxmlformats.org/officeDocument/2006/math">
                    <m:r>
                      <a:rPr lang="en-AU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AU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AU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en-AU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,1</m:t>
                        </m:r>
                      </m:sub>
                    </m:sSub>
                    <m:r>
                      <a:rPr lang="en-AU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AU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sSup>
                      <m:sSupPr>
                        <m:ctrlPr>
                          <a:rPr lang="en-AU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AU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sup>
                    </m:sSup>
                    <m:r>
                      <a:rPr lang="en-AU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AU" dirty="0" smtClean="0">
                    <a:solidFill>
                      <a:srgbClr val="000000"/>
                    </a:solidFill>
                  </a:rPr>
                  <a:t> is given by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AU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AU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AU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AU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AU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sup>
                          </m:sSup>
                          <m:r>
                            <a:rPr lang="en-AU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AU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</m:den>
                      </m:f>
                    </m:oMath>
                  </m:oMathPara>
                </a14:m>
                <a:endParaRPr lang="en-AU" dirty="0">
                  <a:solidFill>
                    <a:srgbClr val="000000"/>
                  </a:solidFill>
                </a:endParaRPr>
              </a:p>
              <a:p>
                <a:pPr marL="0" lvl="0" indent="0">
                  <a:buNone/>
                </a:pPr>
                <a:endParaRPr lang="en-AU" dirty="0" smtClean="0">
                  <a:solidFill>
                    <a:srgbClr val="000000"/>
                  </a:solidFill>
                </a:endParaRPr>
              </a:p>
              <a:p>
                <a:pPr lvl="0"/>
                <a:r>
                  <a:rPr lang="en-AU" dirty="0" smtClean="0">
                    <a:solidFill>
                      <a:srgbClr val="000000"/>
                    </a:solidFill>
                  </a:rPr>
                  <a:t>Compare this with the Laplace transform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AU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AU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r>
                          <a:rPr lang="en-AU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sup>
                    </m:sSup>
                  </m:oMath>
                </a14:m>
                <a:r>
                  <a:rPr lang="en-AU" dirty="0" smtClean="0">
                    <a:solidFill>
                      <a:srgbClr val="000000"/>
                    </a:solidFill>
                  </a:rPr>
                  <a:t> which is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AU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AU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AU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AU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r>
                          <a:rPr lang="en-AU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AU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AU" dirty="0" smtClean="0">
                    <a:solidFill>
                      <a:srgbClr val="000000"/>
                    </a:solidFill>
                  </a:rPr>
                  <a:t>.</a:t>
                </a:r>
              </a:p>
              <a:p>
                <a:pPr lvl="0"/>
                <a:endParaRPr lang="en-AU" dirty="0">
                  <a:solidFill>
                    <a:srgbClr val="000000"/>
                  </a:solidFill>
                </a:endParaRPr>
              </a:p>
              <a:p>
                <a:pPr lvl="0"/>
                <a:r>
                  <a:rPr lang="en-AU" dirty="0" smtClean="0">
                    <a:solidFill>
                      <a:srgbClr val="000000"/>
                    </a:solidFill>
                  </a:rPr>
                  <a:t>Unlike in the exponential case where the </a:t>
                </a:r>
                <a:r>
                  <a:rPr lang="en-AU" dirty="0" err="1" smtClean="0">
                    <a:solidFill>
                      <a:srgbClr val="000000"/>
                    </a:solidFill>
                  </a:rPr>
                  <a:t>antiderivative</a:t>
                </a:r>
                <a:r>
                  <a:rPr lang="en-AU" dirty="0" smtClean="0">
                    <a:solidFill>
                      <a:srgbClr val="000000"/>
                    </a:solidFill>
                  </a:rPr>
                  <a:t>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AU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AU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AU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AU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r>
                          <a:rPr lang="en-AU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AU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en-AU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AU" dirty="0" smtClean="0">
                    <a:solidFill>
                      <a:srgbClr val="000000"/>
                    </a:solidFill>
                  </a:rPr>
                  <a:t> is well known, we have to use the series representation of the </a:t>
                </a:r>
                <a:r>
                  <a:rPr lang="en-AU" dirty="0" err="1" smtClean="0">
                    <a:solidFill>
                      <a:srgbClr val="000000"/>
                    </a:solidFill>
                  </a:rPr>
                  <a:t>Mittag-Leffler</a:t>
                </a:r>
                <a:r>
                  <a:rPr lang="en-AU" dirty="0" smtClean="0">
                    <a:solidFill>
                      <a:srgbClr val="000000"/>
                    </a:solidFill>
                  </a:rPr>
                  <a:t> function to prove this result. Other than that it’s pretty straight-forward to prove.</a:t>
                </a:r>
                <a:endParaRPr lang="en-AU" dirty="0">
                  <a:solidFill>
                    <a:srgbClr val="000000"/>
                  </a:solidFill>
                </a:endParaRPr>
              </a:p>
              <a:p>
                <a:pPr marL="0" indent="0">
                  <a:buNone/>
                </a:pPr>
                <a:endParaRPr lang="en-AU" dirty="0" smtClean="0"/>
              </a:p>
            </p:txBody>
          </p:sp>
        </mc:Choice>
        <mc:Fallback xmlns="">
          <p:sp>
            <p:nvSpPr>
              <p:cNvPr id="8" name="Content Placeholder 7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57200" y="1129309"/>
                <a:ext cx="8229600" cy="3708412"/>
              </a:xfrm>
              <a:blipFill rotWithShape="0">
                <a:blip r:embed="rId2"/>
                <a:stretch>
                  <a:fillRect l="-667" t="-821" r="-667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4002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Laplace Transform of Caputo Derivative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457200" y="1489348"/>
            <a:ext cx="8229600" cy="3348373"/>
          </a:xfrm>
        </p:spPr>
        <p:txBody>
          <a:bodyPr/>
          <a:lstStyle/>
          <a:p>
            <a:pPr marL="0" indent="0">
              <a:buNone/>
            </a:pPr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4249103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1993404"/>
            <a:ext cx="8229600" cy="661300"/>
          </a:xfrm>
        </p:spPr>
        <p:txBody>
          <a:bodyPr/>
          <a:lstStyle/>
          <a:p>
            <a:pPr algn="ctr"/>
            <a:r>
              <a:rPr lang="en-US" dirty="0" err="1" smtClean="0"/>
              <a:t>Thankyou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91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457200" y="1246105"/>
            <a:ext cx="8229600" cy="3591616"/>
          </a:xfrm>
        </p:spPr>
        <p:txBody>
          <a:bodyPr/>
          <a:lstStyle/>
          <a:p>
            <a:r>
              <a:rPr lang="en-AU" dirty="0" smtClean="0"/>
              <a:t>What is fractional diffusion?</a:t>
            </a:r>
          </a:p>
          <a:p>
            <a:endParaRPr lang="en-AU" dirty="0" smtClean="0"/>
          </a:p>
          <a:p>
            <a:endParaRPr lang="en-AU" dirty="0"/>
          </a:p>
          <a:p>
            <a:r>
              <a:rPr lang="en-AU" dirty="0" smtClean="0"/>
              <a:t>How do we solve fractional diffusion problems?</a:t>
            </a:r>
          </a:p>
          <a:p>
            <a:endParaRPr lang="en-AU" dirty="0" smtClean="0"/>
          </a:p>
          <a:p>
            <a:endParaRPr lang="en-AU" dirty="0"/>
          </a:p>
          <a:p>
            <a:r>
              <a:rPr lang="en-AU" dirty="0" smtClean="0"/>
              <a:t>Where does fractional diffusion occur?</a:t>
            </a:r>
          </a:p>
        </p:txBody>
      </p:sp>
    </p:spTree>
    <p:extLst>
      <p:ext uri="{BB962C8B-B14F-4D97-AF65-F5344CB8AC3E}">
        <p14:creationId xmlns:p14="http://schemas.microsoft.com/office/powerpoint/2010/main" val="94960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Standard Diffusion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/>
              <p:cNvSpPr>
                <a:spLocks noGrp="1"/>
              </p:cNvSpPr>
              <p:nvPr>
                <p:ph sz="half" idx="1"/>
              </p:nvPr>
            </p:nvSpPr>
            <p:spPr>
              <a:xfrm>
                <a:off x="457200" y="1246105"/>
                <a:ext cx="8229600" cy="3591616"/>
              </a:xfrm>
            </p:spPr>
            <p:txBody>
              <a:bodyPr/>
              <a:lstStyle/>
              <a:p>
                <a:pPr lvl="0"/>
                <a:r>
                  <a:rPr lang="en-AU" dirty="0" smtClean="0">
                    <a:solidFill>
                      <a:srgbClr val="000000"/>
                    </a:solidFill>
                  </a:rPr>
                  <a:t>Standard diffusion is often characterised by the following partial differential equation. </a:t>
                </a:r>
                <a:endParaRPr lang="en-AU" dirty="0">
                  <a:solidFill>
                    <a:srgbClr val="000000"/>
                  </a:solidFill>
                </a:endParaRPr>
              </a:p>
              <a:p>
                <a:pPr marL="0" indent="0">
                  <a:buNone/>
                </a:pPr>
                <a:endParaRPr lang="en-AU" i="1" dirty="0" smtClean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AU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AU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𝑢</m:t>
                      </m:r>
                      <m:d>
                        <m:dPr>
                          <m:ctrlPr>
                            <a:rPr lang="en-AU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AU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AU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AU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AU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𝐷</m:t>
                      </m:r>
                      <m:f>
                        <m:fPr>
                          <m:ctrlPr>
                            <a:rPr lang="en-AU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AU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AU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AU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AU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AU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AU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AU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AU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AU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AU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AU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AU" dirty="0" smtClean="0">
                  <a:solidFill>
                    <a:srgbClr val="FF0000"/>
                  </a:solidFill>
                </a:endParaRPr>
              </a:p>
              <a:p>
                <a:pPr lvl="0"/>
                <a:endParaRPr lang="en-AU" dirty="0" smtClean="0">
                  <a:solidFill>
                    <a:srgbClr val="000000"/>
                  </a:solidFill>
                </a:endParaRPr>
              </a:p>
              <a:p>
                <a:pPr lvl="0"/>
                <a:r>
                  <a:rPr lang="en-AU" dirty="0" smtClean="0">
                    <a:solidFill>
                      <a:srgbClr val="000000"/>
                    </a:solidFill>
                  </a:rPr>
                  <a:t>You might think that you </a:t>
                </a:r>
                <a:r>
                  <a:rPr lang="en-AU" i="1" dirty="0" smtClean="0">
                    <a:solidFill>
                      <a:srgbClr val="000000"/>
                    </a:solidFill>
                  </a:rPr>
                  <a:t>start</a:t>
                </a:r>
                <a:r>
                  <a:rPr lang="en-AU" dirty="0" smtClean="0">
                    <a:solidFill>
                      <a:srgbClr val="000000"/>
                    </a:solidFill>
                  </a:rPr>
                  <a:t> from the equation above with some boundary conditions, and then come up with a solution, that’s actually only half the problem.</a:t>
                </a:r>
              </a:p>
              <a:p>
                <a:pPr lvl="0"/>
                <a:r>
                  <a:rPr lang="en-AU" dirty="0" smtClean="0">
                    <a:solidFill>
                      <a:srgbClr val="000000"/>
                    </a:solidFill>
                  </a:rPr>
                  <a:t>To understand fractional diffusion we are going to have to understand how to </a:t>
                </a:r>
                <a:r>
                  <a:rPr lang="en-AU" i="1" dirty="0" smtClean="0">
                    <a:solidFill>
                      <a:srgbClr val="000000"/>
                    </a:solidFill>
                  </a:rPr>
                  <a:t>derive</a:t>
                </a:r>
                <a:r>
                  <a:rPr lang="en-AU" dirty="0" smtClean="0">
                    <a:solidFill>
                      <a:srgbClr val="000000"/>
                    </a:solidFill>
                  </a:rPr>
                  <a:t> the equation above.</a:t>
                </a:r>
                <a:endParaRPr lang="en-AU" dirty="0">
                  <a:solidFill>
                    <a:srgbClr val="000000"/>
                  </a:solidFill>
                </a:endParaRPr>
              </a:p>
              <a:p>
                <a:pPr marL="0" indent="0">
                  <a:buNone/>
                </a:pPr>
                <a:endParaRPr lang="en-AU" dirty="0" smtClean="0"/>
              </a:p>
            </p:txBody>
          </p:sp>
        </mc:Choice>
        <mc:Fallback xmlns="">
          <p:sp>
            <p:nvSpPr>
              <p:cNvPr id="8" name="Content Placeholder 7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57200" y="1246105"/>
                <a:ext cx="8229600" cy="3591616"/>
              </a:xfrm>
              <a:blipFill rotWithShape="0">
                <a:blip r:embed="rId4"/>
                <a:stretch>
                  <a:fillRect l="-667" t="-678" b="-5763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12935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Random Walk Derivation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/>
              <p:cNvSpPr>
                <a:spLocks noGrp="1"/>
              </p:cNvSpPr>
              <p:nvPr>
                <p:ph sz="half" idx="1"/>
              </p:nvPr>
            </p:nvSpPr>
            <p:spPr>
              <a:xfrm>
                <a:off x="457200" y="1077777"/>
                <a:ext cx="8229600" cy="3591616"/>
              </a:xfrm>
            </p:spPr>
            <p:txBody>
              <a:bodyPr/>
              <a:lstStyle/>
              <a:p>
                <a:r>
                  <a:rPr lang="en-AU" dirty="0" smtClean="0"/>
                  <a:t>If you </a:t>
                </a:r>
                <a:r>
                  <a:rPr lang="en-AU" i="1" dirty="0" smtClean="0"/>
                  <a:t>have</a:t>
                </a:r>
                <a:r>
                  <a:rPr lang="en-AU" dirty="0" smtClean="0"/>
                  <a:t> seen the derivation of the diffusion equation, you would most likely have seen the discrete time, discrete space random walk derivation.</a:t>
                </a:r>
              </a:p>
              <a:p>
                <a:endParaRPr lang="en-AU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sSub>
                            <m:sSubPr>
                              <m:ctrlPr>
                                <a:rPr lang="en-AU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AU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AU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AU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AU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sub>
                      </m:sSub>
                      <m:r>
                        <a:rPr lang="en-AU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AU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sSub>
                            <m:sSubPr>
                              <m:ctrlPr>
                                <a:rPr lang="en-AU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AU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AU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AU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AU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AU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AU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sub>
                      </m:sSub>
                      <m:r>
                        <a:rPr lang="en-AU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AU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AU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sSub>
                            <m:sSubPr>
                              <m:ctrlPr>
                                <a:rPr lang="en-AU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AU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AU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AU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AU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AU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AU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lang="en-AU" dirty="0" smtClean="0"/>
              </a:p>
              <a:p>
                <a:pPr marL="0" indent="0">
                  <a:buNone/>
                </a:pPr>
                <a:r>
                  <a:rPr lang="en-AU" dirty="0" smtClean="0"/>
                  <a:t>	along with the </a:t>
                </a:r>
                <a:r>
                  <a:rPr lang="en-AU" i="1" dirty="0" smtClean="0"/>
                  <a:t>initial</a:t>
                </a:r>
                <a:r>
                  <a:rPr lang="en-AU" dirty="0" smtClean="0"/>
                  <a:t> condition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sSub>
                            <m:sSubPr>
                              <m:ctrlPr>
                                <a:rPr lang="en-AU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AU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AU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AU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AU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sub>
                      </m:sSub>
                      <m:r>
                        <a:rPr lang="en-AU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AU" b="0" dirty="0" smtClean="0">
                  <a:solidFill>
                    <a:srgbClr val="FF0000"/>
                  </a:solidFill>
                </a:endParaRPr>
              </a:p>
              <a:p>
                <a:pPr lvl="0"/>
                <a:r>
                  <a:rPr lang="en-AU" dirty="0" smtClean="0">
                    <a:solidFill>
                      <a:srgbClr val="000000"/>
                    </a:solidFill>
                  </a:rPr>
                  <a:t>We use Taylor expansions of the RHS, rearrange, take the diffusion limit and the well known </a:t>
                </a:r>
                <a:r>
                  <a:rPr lang="en-AU" i="1" dirty="0" smtClean="0">
                    <a:solidFill>
                      <a:srgbClr val="000000"/>
                    </a:solidFill>
                  </a:rPr>
                  <a:t>probability diffusion</a:t>
                </a:r>
                <a:r>
                  <a:rPr lang="en-AU" dirty="0" smtClean="0">
                    <a:solidFill>
                      <a:srgbClr val="000000"/>
                    </a:solidFill>
                  </a:rPr>
                  <a:t> </a:t>
                </a:r>
                <a:r>
                  <a:rPr lang="en-AU" i="1" dirty="0" smtClean="0">
                    <a:solidFill>
                      <a:srgbClr val="000000"/>
                    </a:solidFill>
                  </a:rPr>
                  <a:t>equation</a:t>
                </a:r>
                <a:r>
                  <a:rPr lang="en-AU" dirty="0" smtClean="0">
                    <a:solidFill>
                      <a:srgbClr val="000000"/>
                    </a:solidFill>
                  </a:rPr>
                  <a:t> pops out. </a:t>
                </a:r>
              </a:p>
              <a:p>
                <a:pPr lvl="0"/>
                <a:r>
                  <a:rPr lang="en-AU" dirty="0" smtClean="0">
                    <a:solidFill>
                      <a:srgbClr val="000000"/>
                    </a:solidFill>
                  </a:rPr>
                  <a:t>Taking an ensemble average </a:t>
                </a:r>
                <a14:m>
                  <m:oMath xmlns:m="http://schemas.openxmlformats.org/officeDocument/2006/math">
                    <m:r>
                      <a:rPr lang="en-AU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en-AU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AU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AU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AU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AU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⟨"/>
                        <m:endChr m:val="⟩"/>
                        <m:ctrlPr>
                          <a:rPr lang="en-AU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AU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AU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AU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AU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AU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AU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</m:oMath>
                </a14:m>
                <a:r>
                  <a:rPr lang="en-AU" dirty="0" smtClean="0">
                    <a:solidFill>
                      <a:srgbClr val="000000"/>
                    </a:solidFill>
                  </a:rPr>
                  <a:t> gives us the standard </a:t>
                </a:r>
                <a:r>
                  <a:rPr lang="en-AU" i="1" dirty="0" smtClean="0">
                    <a:solidFill>
                      <a:srgbClr val="000000"/>
                    </a:solidFill>
                  </a:rPr>
                  <a:t>diffusion equation</a:t>
                </a:r>
                <a:r>
                  <a:rPr lang="en-AU" dirty="0" smtClean="0">
                    <a:solidFill>
                      <a:srgbClr val="000000"/>
                    </a:solidFill>
                  </a:rPr>
                  <a:t>.</a:t>
                </a:r>
                <a:endParaRPr lang="en-AU" dirty="0" smtClean="0"/>
              </a:p>
            </p:txBody>
          </p:sp>
        </mc:Choice>
        <mc:Fallback xmlns="">
          <p:sp>
            <p:nvSpPr>
              <p:cNvPr id="8" name="Content Placeholder 7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57200" y="1077777"/>
                <a:ext cx="8229600" cy="3591616"/>
              </a:xfrm>
              <a:blipFill rotWithShape="0">
                <a:blip r:embed="rId4"/>
                <a:stretch>
                  <a:fillRect l="-667" t="-849" r="-815" b="-14092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47368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Continuous Time Random Walks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457200" y="1246105"/>
            <a:ext cx="8229600" cy="3591616"/>
          </a:xfrm>
        </p:spPr>
        <p:txBody>
          <a:bodyPr/>
          <a:lstStyle/>
          <a:p>
            <a:r>
              <a:rPr lang="en-AU" dirty="0" smtClean="0"/>
              <a:t>What we looked at before was the </a:t>
            </a:r>
            <a:r>
              <a:rPr lang="en-AU" i="1" dirty="0" smtClean="0"/>
              <a:t>discrete</a:t>
            </a:r>
            <a:r>
              <a:rPr lang="en-AU" dirty="0" smtClean="0"/>
              <a:t> time random walk. </a:t>
            </a:r>
          </a:p>
          <a:p>
            <a:r>
              <a:rPr lang="en-AU" dirty="0" smtClean="0"/>
              <a:t>Instead of saying that a particle jumps at every time step, we simply say that each particle jumps after waiting for some period of time between jumps. </a:t>
            </a:r>
          </a:p>
          <a:p>
            <a:r>
              <a:rPr lang="en-AU" dirty="0" smtClean="0"/>
              <a:t>This waiting time is </a:t>
            </a:r>
            <a:r>
              <a:rPr lang="en-AU" i="1" dirty="0" smtClean="0"/>
              <a:t>random</a:t>
            </a:r>
            <a:r>
              <a:rPr lang="en-AU" dirty="0" smtClean="0"/>
              <a:t> and the distribution that the waiting time comes from is called the </a:t>
            </a:r>
            <a:r>
              <a:rPr lang="en-AU" i="1" dirty="0" smtClean="0"/>
              <a:t>jump time distribution.</a:t>
            </a:r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29271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Riemann-</a:t>
            </a:r>
            <a:r>
              <a:rPr lang="en-US" dirty="0" err="1" smtClean="0"/>
              <a:t>Liouville</a:t>
            </a:r>
            <a:r>
              <a:rPr lang="en-US" dirty="0"/>
              <a:t> </a:t>
            </a:r>
            <a:r>
              <a:rPr lang="en-US" dirty="0" smtClean="0"/>
              <a:t>continued…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/>
              <p:cNvSpPr>
                <a:spLocks noGrp="1"/>
              </p:cNvSpPr>
              <p:nvPr>
                <p:ph sz="half" idx="1"/>
              </p:nvPr>
            </p:nvSpPr>
            <p:spPr>
              <a:xfrm>
                <a:off x="457200" y="1246105"/>
                <a:ext cx="8229600" cy="3591616"/>
              </a:xfrm>
            </p:spPr>
            <p:txBody>
              <a:bodyPr/>
              <a:lstStyle/>
              <a:p>
                <a:r>
                  <a:rPr lang="en-AU" dirty="0" smtClean="0">
                    <a:ea typeface="Cambria Math" panose="02040503050406030204" pitchFamily="18" charset="0"/>
                  </a:rPr>
                  <a:t>The Riemann-</a:t>
                </a:r>
                <a:r>
                  <a:rPr lang="en-AU" dirty="0" err="1" smtClean="0">
                    <a:ea typeface="Cambria Math" panose="02040503050406030204" pitchFamily="18" charset="0"/>
                  </a:rPr>
                  <a:t>Liouville</a:t>
                </a:r>
                <a:r>
                  <a:rPr lang="en-AU" dirty="0" smtClean="0">
                    <a:ea typeface="Cambria Math" panose="02040503050406030204" pitchFamily="18" charset="0"/>
                  </a:rPr>
                  <a:t>  fractional derivative of a power function.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AU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sPre>
                            <m:sPrePr>
                              <m:ctrlPr>
                                <a:rPr lang="en-AU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PrePr>
                            <m:sub>
                              <m:r>
                                <a:rPr lang="en-AU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sub>
                            <m:sup/>
                            <m:e>
                              <m:r>
                                <a:rPr lang="en-AU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𝒟</m:t>
                              </m:r>
                            </m:e>
                          </m:sPre>
                        </m:e>
                        <m:sup>
                          <m:r>
                            <a:rPr lang="en-A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sup>
                      </m:sSup>
                      <m:sSup>
                        <m:sSupPr>
                          <m:ctrlPr>
                            <a:rPr lang="en-AU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p>
                          <m:r>
                            <a:rPr lang="en-AU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𝜈</m:t>
                          </m:r>
                        </m:sup>
                      </m:sSup>
                      <m:r>
                        <a:rPr lang="en-A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l-G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Γ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𝜈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+1)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l-G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Γ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𝜈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+1−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sSup>
                        <m:sSupPr>
                          <m:ctrlP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p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𝜈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A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sup>
                      </m:sSup>
                    </m:oMath>
                  </m:oMathPara>
                </a14:m>
                <a:endParaRPr lang="en-AU" b="0" dirty="0" smtClean="0">
                  <a:ea typeface="Cambria Math" panose="02040503050406030204" pitchFamily="18" charset="0"/>
                </a:endParaRPr>
              </a:p>
              <a:p>
                <a:r>
                  <a:rPr lang="en-AU" dirty="0" smtClean="0"/>
                  <a:t>This illustrates a potential problem, if </a:t>
                </a:r>
                <a14:m>
                  <m:oMath xmlns:m="http://schemas.openxmlformats.org/officeDocument/2006/math">
                    <m:r>
                      <a:rPr lang="en-A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𝜈</m:t>
                    </m:r>
                    <m:r>
                      <a:rPr lang="en-A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AU" dirty="0" smtClean="0"/>
                  <a:t> then we get a non-constant function if </a:t>
                </a:r>
                <a14:m>
                  <m:oMath xmlns:m="http://schemas.openxmlformats.org/officeDocument/2006/math">
                    <m:r>
                      <a:rPr lang="en-A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A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∉</m:t>
                    </m:r>
                    <m:r>
                      <a:rPr lang="en-A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ℕ</m:t>
                    </m:r>
                  </m:oMath>
                </a14:m>
                <a:r>
                  <a:rPr lang="en-AU" dirty="0" smtClean="0"/>
                  <a:t>.</a:t>
                </a:r>
              </a:p>
              <a:p>
                <a:endParaRPr lang="en-AU" dirty="0"/>
              </a:p>
              <a:p>
                <a:r>
                  <a:rPr lang="en-AU" dirty="0" smtClean="0"/>
                  <a:t>Also if we setup a differential equation in terms of Riemann-</a:t>
                </a:r>
                <a:r>
                  <a:rPr lang="en-AU" dirty="0" err="1" smtClean="0"/>
                  <a:t>Liouville</a:t>
                </a:r>
                <a:r>
                  <a:rPr lang="en-AU" dirty="0" smtClean="0"/>
                  <a:t> fractional derivatives we have non-integer order initial conditions. These can be very tricky to specify as there is generally no good physical intuition as to what these should be.</a:t>
                </a:r>
                <a:endParaRPr lang="en-AU" dirty="0"/>
              </a:p>
            </p:txBody>
          </p:sp>
        </mc:Choice>
        <mc:Fallback xmlns="">
          <p:sp>
            <p:nvSpPr>
              <p:cNvPr id="8" name="Content Placeholder 7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57200" y="1246105"/>
                <a:ext cx="8229600" cy="3591616"/>
              </a:xfrm>
              <a:blipFill rotWithShape="0">
                <a:blip r:embed="rId2"/>
                <a:stretch>
                  <a:fillRect l="-667" t="-678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83744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Caputo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/>
              <p:cNvSpPr>
                <a:spLocks noGrp="1"/>
              </p:cNvSpPr>
              <p:nvPr>
                <p:ph sz="half" idx="1"/>
              </p:nvPr>
            </p:nvSpPr>
            <p:spPr>
              <a:xfrm>
                <a:off x="457200" y="1246105"/>
                <a:ext cx="8229600" cy="3591616"/>
              </a:xfrm>
            </p:spPr>
            <p:txBody>
              <a:bodyPr/>
              <a:lstStyle/>
              <a:p>
                <a:r>
                  <a:rPr lang="en-AU" dirty="0" smtClean="0"/>
                  <a:t>We define: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A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sPre>
                            <m:sPrePr>
                              <m:ctrlPr>
                                <a:rPr lang="en-AU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PrePr>
                            <m:sub>
                              <m:r>
                                <a:rPr lang="en-AU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sub>
                            <m:sup>
                              <m: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𝐶</m:t>
                              </m:r>
                            </m:sup>
                            <m:e>
                              <m:r>
                                <a:rPr lang="en-AU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𝒟</m:t>
                              </m:r>
                            </m:e>
                          </m:sPre>
                        </m:e>
                        <m:sup>
                          <m:r>
                            <a:rPr lang="en-A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en-AU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f</m:t>
                      </m:r>
                      <m:d>
                        <m:dPr>
                          <m:ctrlPr>
                            <a:rPr lang="en-A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AU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z</m:t>
                          </m:r>
                        </m:e>
                      </m:d>
                      <m:r>
                        <a:rPr lang="en-AU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A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l-G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Γ</m:t>
                          </m:r>
                          <m:r>
                            <a:rPr lang="en-A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A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en-A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A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en-A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nary>
                        <m:naryPr>
                          <m:ctrlPr>
                            <a:rPr lang="en-A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A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sub>
                        <m:sup>
                          <m:r>
                            <a:rPr lang="en-A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sup>
                        <m:e>
                          <m:f>
                            <m:fPr>
                              <m:ctrlPr>
                                <a:rPr lang="en-AU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f>
                                <m:fPr>
                                  <m:ctrlPr>
                                    <a:rPr lang="en-A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AU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AU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p>
                                      <m:r>
                                        <a:rPr lang="en-AU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A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</m:t>
                                  </m:r>
                                  <m:sSup>
                                    <m:sSupPr>
                                      <m:ctrlPr>
                                        <a:rPr lang="en-AU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AU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p>
                                      <m:r>
                                        <a:rPr lang="en-AU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p>
                                  </m:sSup>
                                </m:den>
                              </m:f>
                              <m:r>
                                <a:rPr lang="en-AU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AU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AU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AU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en-A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A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A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𝑧</m:t>
                                  </m:r>
                                  <m:r>
                                    <a:rPr lang="en-A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A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A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A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  <m:r>
                                    <a:rPr lang="en-A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A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AU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p>
                              </m:sSup>
                            </m:den>
                          </m:f>
                          <m:r>
                            <a:rPr lang="en-A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𝑑𝑡</m:t>
                          </m:r>
                        </m:e>
                      </m:nary>
                    </m:oMath>
                  </m:oMathPara>
                </a14:m>
                <a:endParaRPr lang="en-AU" dirty="0"/>
              </a:p>
              <a:p>
                <a:pPr marL="0" indent="0">
                  <a:buNone/>
                </a:pPr>
                <a:r>
                  <a:rPr lang="en-AU" dirty="0"/>
                  <a:t>	where </a:t>
                </a:r>
                <a14:m>
                  <m:oMath xmlns:m="http://schemas.openxmlformats.org/officeDocument/2006/math">
                    <m:r>
                      <a:rPr lang="en-AU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AU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⌊"/>
                        <m:endChr m:val="⌋"/>
                        <m:ctrlPr>
                          <a:rPr lang="en-AU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AU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d>
                    <m:r>
                      <a:rPr lang="en-AU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+1</m:t>
                    </m:r>
                  </m:oMath>
                </a14:m>
                <a:endParaRPr lang="en-AU" dirty="0"/>
              </a:p>
              <a:p>
                <a:r>
                  <a:rPr lang="en-AU" dirty="0" smtClean="0"/>
                  <a:t>We can see that the Caputo fractional derivative of a constant will be 0. </a:t>
                </a:r>
              </a:p>
              <a:p>
                <a:endParaRPr lang="en-AU" dirty="0"/>
              </a:p>
              <a:p>
                <a:r>
                  <a:rPr lang="en-AU" dirty="0" smtClean="0"/>
                  <a:t>We will also see that we can use integer order initial conditions for some fractional differential equation involving Caputo derivatives. </a:t>
                </a:r>
                <a:endParaRPr lang="en-AU" dirty="0"/>
              </a:p>
            </p:txBody>
          </p:sp>
        </mc:Choice>
        <mc:Fallback xmlns="">
          <p:sp>
            <p:nvSpPr>
              <p:cNvPr id="8" name="Content Placeholder 7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57200" y="1246105"/>
                <a:ext cx="8229600" cy="3591616"/>
              </a:xfrm>
              <a:blipFill rotWithShape="0">
                <a:blip r:embed="rId2"/>
                <a:stretch>
                  <a:fillRect l="-667" t="-678" r="-148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18803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Linear ordinary fractional differential equation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/>
              <p:cNvSpPr>
                <a:spLocks noGrp="1"/>
              </p:cNvSpPr>
              <p:nvPr>
                <p:ph sz="half" idx="1"/>
              </p:nvPr>
            </p:nvSpPr>
            <p:spPr>
              <a:xfrm>
                <a:off x="457200" y="1849387"/>
                <a:ext cx="8229600" cy="2988333"/>
              </a:xfrm>
            </p:spPr>
            <p:txBody>
              <a:bodyPr/>
              <a:lstStyle/>
              <a:p>
                <a:r>
                  <a:rPr lang="en-AU" dirty="0" smtClean="0"/>
                  <a:t>We’d like to solve the following initial value problem.</a:t>
                </a:r>
              </a:p>
              <a:p>
                <a:endParaRPr lang="en-AU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AU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sPre>
                            <m:sPrePr>
                              <m:ctrlPr>
                                <a:rPr lang="en-AU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PrePr>
                            <m:sub>
                              <m:r>
                                <a:rPr lang="en-AU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sub>
                            <m:sup>
                              <m:r>
                                <a:rPr lang="en-A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𝐶</m:t>
                              </m:r>
                            </m:sup>
                            <m:e>
                              <m:r>
                                <a:rPr lang="en-AU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𝒟</m:t>
                              </m:r>
                            </m:e>
                          </m:sPre>
                        </m:e>
                        <m:sup>
                          <m:r>
                            <a:rPr lang="en-A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en-AU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y</m:t>
                      </m:r>
                      <m:r>
                        <a:rPr lang="en-AU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l-G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β</m:t>
                      </m:r>
                      <m:r>
                        <a:rPr lang="en-A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AU" b="0" dirty="0" smtClean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AU" dirty="0" smtClean="0"/>
                  <a:t>along with the initial conditions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AU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d>
                            <m:dPr>
                              <m:ctrlP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</m:sup>
                      </m:sSup>
                      <m:d>
                        <m:dPr>
                          <m:ctrlPr>
                            <a:rPr lang="en-AU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AU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1         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e>
                            <m:e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0      </m:t>
                              </m:r>
                              <m:r>
                                <a:rPr lang="en-AU" b="0" i="1" smtClean="0">
                                  <a:latin typeface="Cambria Math" panose="02040503050406030204" pitchFamily="18" charset="0"/>
                                </a:rPr>
                                <m:t>𝑜𝑡h𝑒𝑟𝑤𝑖𝑠𝑒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AU" dirty="0" smtClean="0"/>
              </a:p>
            </p:txBody>
          </p:sp>
        </mc:Choice>
        <mc:Fallback xmlns="">
          <p:sp>
            <p:nvSpPr>
              <p:cNvPr id="8" name="Content Placeholder 7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57200" y="1849387"/>
                <a:ext cx="8229600" cy="2988333"/>
              </a:xfrm>
              <a:blipFill rotWithShape="0">
                <a:blip r:embed="rId2"/>
                <a:stretch>
                  <a:fillRect l="-741" t="-815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7627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Linear ordinary fractional differential </a:t>
            </a:r>
            <a:r>
              <a:rPr lang="en-US" dirty="0" smtClean="0"/>
              <a:t>equation continued…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457200" y="1849387"/>
            <a:ext cx="8229600" cy="2988333"/>
          </a:xfrm>
        </p:spPr>
        <p:txBody>
          <a:bodyPr/>
          <a:lstStyle/>
          <a:p>
            <a:r>
              <a:rPr lang="en-AU" dirty="0" smtClean="0"/>
              <a:t>These problems are much easier to solve in Laplace space, than they are by </a:t>
            </a:r>
            <a:r>
              <a:rPr lang="en-AU" i="1" dirty="0" smtClean="0"/>
              <a:t>manually</a:t>
            </a:r>
            <a:r>
              <a:rPr lang="en-AU" dirty="0" smtClean="0"/>
              <a:t> evaluating and manipulating the integrals.</a:t>
            </a:r>
          </a:p>
          <a:p>
            <a:endParaRPr lang="en-AU" dirty="0"/>
          </a:p>
          <a:p>
            <a:r>
              <a:rPr lang="en-AU" dirty="0" smtClean="0"/>
              <a:t>In fact many results in fractional calculus which would otherwise require 3 – 4 page proofs can be proved in just 5-6 lines in Laplace space.</a:t>
            </a:r>
          </a:p>
          <a:p>
            <a:endParaRPr lang="en-AU" dirty="0" smtClean="0"/>
          </a:p>
          <a:p>
            <a:r>
              <a:rPr lang="en-AU" dirty="0" smtClean="0"/>
              <a:t>We will have to introduce a collection of new ideas to solve the IVP.</a:t>
            </a:r>
          </a:p>
        </p:txBody>
      </p:sp>
    </p:spTree>
    <p:extLst>
      <p:ext uri="{BB962C8B-B14F-4D97-AF65-F5344CB8AC3E}">
        <p14:creationId xmlns:p14="http://schemas.microsoft.com/office/powerpoint/2010/main" val="4286146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theme/theme1.xml><?xml version="1.0" encoding="utf-8"?>
<a:theme xmlns:a="http://schemas.openxmlformats.org/drawingml/2006/main" name="Presentation_template_sanserifbodytext">
  <a:themeElements>
    <a:clrScheme name="Custom 1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Sommet"/>
        <a:ea typeface=""/>
        <a:cs typeface=""/>
      </a:majorFont>
      <a:minorFont>
        <a:latin typeface="Somme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/>
      <a:lstStyle>
        <a:defPPr marL="342900" marR="0" indent="-342900" algn="l" defTabSz="914400" rtl="0" eaLnBrk="1" fontAlgn="auto" latinLnBrk="0" hangingPunct="1">
          <a:lnSpc>
            <a:spcPct val="100000"/>
          </a:lnSpc>
          <a:spcBef>
            <a:spcPct val="20000"/>
          </a:spcBef>
          <a:spcAft>
            <a:spcPts val="0"/>
          </a:spcAft>
          <a:buClrTx/>
          <a:buSzTx/>
          <a:buFont typeface="Arial" pitchFamily="34" charset="0"/>
          <a:buNone/>
          <a:tabLst/>
          <a:defRPr kumimoji="0" sz="1150" b="1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Sommet bold"/>
            <a:ea typeface="+mn-ea"/>
            <a:cs typeface="+mn-c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Exhibit.thmx</Template>
  <TotalTime>5349</TotalTime>
  <Words>288</Words>
  <Application>Microsoft Office PowerPoint</Application>
  <PresentationFormat>On-screen Show (16:10)</PresentationFormat>
  <Paragraphs>75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Cambria Math</vt:lpstr>
      <vt:lpstr>Microsoft Sans Serif</vt:lpstr>
      <vt:lpstr>Sommet</vt:lpstr>
      <vt:lpstr>Sommet Bold</vt:lpstr>
      <vt:lpstr>Presentation_template_sanserifbodytext</vt:lpstr>
      <vt:lpstr>PowerPoint Presentation</vt:lpstr>
      <vt:lpstr>Overview</vt:lpstr>
      <vt:lpstr>Standard Diffusion</vt:lpstr>
      <vt:lpstr>Random Walk Derivation</vt:lpstr>
      <vt:lpstr>Continuous Time Random Walks</vt:lpstr>
      <vt:lpstr>Riemann-Liouville continued…</vt:lpstr>
      <vt:lpstr>Caputo</vt:lpstr>
      <vt:lpstr>Linear ordinary fractional differential equation</vt:lpstr>
      <vt:lpstr>Linear ordinary fractional differential equation continued…</vt:lpstr>
      <vt:lpstr>Mittag-Leffler Function</vt:lpstr>
      <vt:lpstr>Mittag-Leffler Function continued…</vt:lpstr>
      <vt:lpstr>Laplace Transform of Caputo Derivative</vt:lpstr>
      <vt:lpstr>Thankyou</vt:lpstr>
    </vt:vector>
  </TitlesOfParts>
  <Manager/>
  <Company>UNSW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Template</dc:title>
  <dc:subject/>
  <dc:creator>Brad Hall</dc:creator>
  <cp:keywords/>
  <dc:description/>
  <cp:lastModifiedBy>Microsoft account</cp:lastModifiedBy>
  <cp:revision>83</cp:revision>
  <dcterms:created xsi:type="dcterms:W3CDTF">2012-03-29T21:41:30Z</dcterms:created>
  <dcterms:modified xsi:type="dcterms:W3CDTF">2014-10-20T08:37:23Z</dcterms:modified>
  <cp:category/>
</cp:coreProperties>
</file>